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</p:sldMasterIdLst>
  <p:notesMasterIdLst>
    <p:notesMasterId r:id="rId24"/>
  </p:notesMasterIdLst>
  <p:handoutMasterIdLst>
    <p:handoutMasterId r:id="rId25"/>
  </p:handoutMasterIdLst>
  <p:sldIdLst>
    <p:sldId id="794" r:id="rId4"/>
    <p:sldId id="793" r:id="rId5"/>
    <p:sldId id="807" r:id="rId6"/>
    <p:sldId id="789" r:id="rId7"/>
    <p:sldId id="804" r:id="rId8"/>
    <p:sldId id="775" r:id="rId9"/>
    <p:sldId id="781" r:id="rId10"/>
    <p:sldId id="780" r:id="rId11"/>
    <p:sldId id="779" r:id="rId12"/>
    <p:sldId id="799" r:id="rId13"/>
    <p:sldId id="778" r:id="rId14"/>
    <p:sldId id="777" r:id="rId15"/>
    <p:sldId id="782" r:id="rId16"/>
    <p:sldId id="801" r:id="rId17"/>
    <p:sldId id="800" r:id="rId18"/>
    <p:sldId id="783" r:id="rId19"/>
    <p:sldId id="784" r:id="rId20"/>
    <p:sldId id="785" r:id="rId21"/>
    <p:sldId id="805" r:id="rId22"/>
    <p:sldId id="803" r:id="rId2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7FA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1" autoAdjust="0"/>
    <p:restoredTop sz="96387" autoAdjust="0"/>
  </p:normalViewPr>
  <p:slideViewPr>
    <p:cSldViewPr>
      <p:cViewPr varScale="1">
        <p:scale>
          <a:sx n="108" d="100"/>
          <a:sy n="108" d="100"/>
        </p:scale>
        <p:origin x="1632" y="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34"/>
    </p:cViewPr>
  </p:sorterViewPr>
  <p:notesViewPr>
    <p:cSldViewPr>
      <p:cViewPr varScale="1">
        <p:scale>
          <a:sx n="58" d="100"/>
          <a:sy n="58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3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31258-A360-4ACC-9661-2E29C56685C1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8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38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5527E-8EAE-45E6-B359-CC2596746F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48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DCA30-2ED5-41C4-A072-F195EC56C9D7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E218-9473-4E4E-BA13-22C19D998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6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2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8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3BA5-85DF-47D3-8D43-9D635852C3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8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4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29244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1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hope to</a:t>
            </a:r>
            <a:r>
              <a:rPr lang="en-US" baseline="0" dirty="0" smtClean="0"/>
              <a:t> leave you with is a much better understanding of our state’s groundwater resources and appreciation for the challenges we face.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Simply stated the problem we are increasingly recognizing is that there are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A545A-EE1C-4728-95FC-F18A1784DDA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844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6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20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281406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127760" y="1800225"/>
            <a:ext cx="6949440" cy="304800"/>
          </a:xfrm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buFontTx/>
              <a:buNone/>
              <a:defRPr sz="1050" spc="0" baseline="0">
                <a:solidFill>
                  <a:schemeClr val="tx1"/>
                </a:solidFill>
                <a:effectLst/>
                <a:latin typeface="+mj-lt"/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127760" y="3829050"/>
            <a:ext cx="6949440" cy="2667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50" spc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27760" y="4419600"/>
            <a:ext cx="6949440" cy="381000"/>
          </a:xfrm>
        </p:spPr>
        <p:txBody>
          <a:bodyPr wrap="non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cap="all" baseline="0">
                <a:solidFill>
                  <a:schemeClr val="tx1"/>
                </a:solidFill>
                <a:effectLst>
                  <a:outerShdw blurRad="76200" dist="50800" dir="2700000" algn="tl" rotWithShape="0">
                    <a:srgbClr val="000000">
                      <a:alpha val="13000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1127760" y="4800600"/>
            <a:ext cx="6949440" cy="257175"/>
          </a:xfrm>
        </p:spPr>
        <p:txBody>
          <a:bodyPr wrap="non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5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1127760" y="5534025"/>
            <a:ext cx="6949440" cy="257175"/>
          </a:xfrm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buFontTx/>
              <a:buNone/>
              <a:defRPr sz="1050" spc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1127760" y="1066800"/>
            <a:ext cx="6949440" cy="304800"/>
          </a:xfrm>
        </p:spPr>
        <p:txBody>
          <a:bodyPr wrap="none" anchor="ctr" anchorCtr="0"/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123950" y="2819400"/>
            <a:ext cx="6949440" cy="1066800"/>
          </a:xfrm>
        </p:spPr>
        <p:txBody>
          <a:bodyPr wrap="square" anchor="b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tx1"/>
                </a:solidFill>
                <a:effectLst>
                  <a:outerShdw blurRad="76200" dist="50800" dir="2700000" algn="tl" rotWithShape="0">
                    <a:srgbClr val="000000">
                      <a:alpha val="13000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"/>
          <p:cNvSpPr>
            <a:spLocks noGrp="1"/>
          </p:cNvSpPr>
          <p:nvPr>
            <p:ph type="title"/>
          </p:nvPr>
        </p:nvSpPr>
        <p:spPr>
          <a:xfrm>
            <a:off x="1123950" y="1371600"/>
            <a:ext cx="6953250" cy="428625"/>
          </a:xfrm>
        </p:spPr>
        <p:txBody>
          <a:bodyPr>
            <a:normAutofit/>
          </a:bodyPr>
          <a:lstStyle>
            <a:lvl1pPr algn="ctr">
              <a:defRPr sz="32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43200" y="5532437"/>
            <a:ext cx="3733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26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86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footer_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  <p:sldLayoutId id="2147483676" r:id="rId13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en.wikipedia.org/wiki/File:Sewer_overflow_RI_EPA.jpg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-76200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1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1459" y="609600"/>
            <a:ext cx="7162804" cy="106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799" y="304800"/>
            <a:ext cx="5865463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Legislative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Water Commission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December 10, 2018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Co-chairs: Senator Wiger           Representative Torkelson*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* Presiding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Jim Stark, Director</a:t>
            </a:r>
          </a:p>
        </p:txBody>
      </p:sp>
    </p:spTree>
    <p:extLst>
      <p:ext uri="{BB962C8B-B14F-4D97-AF65-F5344CB8AC3E}">
        <p14:creationId xmlns:p14="http://schemas.microsoft.com/office/powerpoint/2010/main" val="2211365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7005232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5) </a:t>
            </a:r>
            <a:r>
              <a:rPr lang="en-US" sz="2800" b="1" dirty="0" smtClean="0">
                <a:solidFill>
                  <a:srgbClr val="FF0000"/>
                </a:solidFill>
              </a:rPr>
              <a:t>Water Retention- Keeping Water on the Land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15686" y="894984"/>
            <a:ext cx="8467146" cy="5789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Issue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Water Retention– Keeping water on the Land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Action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Legislative Initiative and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Funding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Recommendations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Budget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Impact: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Significant impact (see below)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 </a:t>
            </a:r>
            <a:endParaRPr lang="en-US" sz="1600" b="1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Justification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: </a:t>
            </a:r>
            <a:endParaRPr lang="en-US" sz="16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Water retention improves agriculture, water and soil, gw recharge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This is a complex topic that has multiple aspects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Support </a:t>
            </a:r>
            <a:r>
              <a:rPr lang="en-US" sz="1600" b="1" dirty="0">
                <a:solidFill>
                  <a:schemeClr val="bg1"/>
                </a:solidFill>
              </a:rPr>
              <a:t>legislation that simplifies and combines water </a:t>
            </a:r>
            <a:r>
              <a:rPr lang="en-US" sz="1600" b="1" dirty="0" smtClean="0">
                <a:solidFill>
                  <a:schemeClr val="bg1"/>
                </a:solidFill>
              </a:rPr>
              <a:t>planning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Evaluate and customize BPM applications at the best places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Specific recommendations: This </a:t>
            </a:r>
            <a:r>
              <a:rPr lang="en-US" sz="1600" b="1" dirty="0">
                <a:solidFill>
                  <a:srgbClr val="FF0000"/>
                </a:solidFill>
              </a:rPr>
              <a:t>is a complex topic involving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several </a:t>
            </a:r>
            <a:r>
              <a:rPr lang="en-US" sz="1600" b="1" dirty="0">
                <a:solidFill>
                  <a:srgbClr val="FF0000"/>
                </a:solidFill>
              </a:rPr>
              <a:t>agencies. A bill is needed to incorporate the parts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Support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agency evaluations of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best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BMPs, at the best locations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Increase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GF obligation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for targeted/efficient/incentivized BMPS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Determine extent and impact of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tiles/drains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Support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return on investment evaluation of BMPs (UM)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Support consensus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decisions from the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DWG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Increase incorporation of 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water storage and treatment goals into 1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watershed/1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plan (BWSR)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Evaluate urban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BMPS (PCA)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Legislation: Revise and support HF 3908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to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create efficiencies in state plans and local plans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Expand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pilot pollutant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trading options (MPCA)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Recommendation: Create efficient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trading credit- exchange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vehicle (MPCA)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Agencies involved (BWSR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MDA, MPCA, UM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DNR)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Budget estimate in progress)</a:t>
            </a:r>
            <a:endParaRPr lang="en-US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1714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Discussion and decision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8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Picture 2" descr="C:\Users\stark\Downloads\Pictur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63" y="2209800"/>
            <a:ext cx="303363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16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0189"/>
            <a:ext cx="8534400" cy="1772793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6) </a:t>
            </a:r>
            <a:r>
              <a:rPr lang="en-US" sz="3600" b="1" dirty="0" smtClean="0">
                <a:solidFill>
                  <a:srgbClr val="FF0000"/>
                </a:solidFill>
              </a:rPr>
              <a:t>Inflow and Infiltration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/>
            </a:r>
            <a:br>
              <a:rPr lang="en-US" sz="36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0642"/>
            <a:ext cx="8325632" cy="5261758"/>
          </a:xfrm>
        </p:spPr>
        <p:txBody>
          <a:bodyPr/>
          <a:lstStyle/>
          <a:p>
            <a:pPr marL="517525" lvl="1" indent="0">
              <a:buNone/>
            </a:pPr>
            <a:endParaRPr lang="en-US" sz="2400" b="1" dirty="0" smtClean="0"/>
          </a:p>
          <a:p>
            <a:pPr marL="517525" lvl="1" indent="0"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endParaRPr lang="en-US" sz="1200" dirty="0" smtClean="0"/>
          </a:p>
          <a:p>
            <a:pPr marL="517525" lvl="1" indent="0">
              <a:buNone/>
            </a:pPr>
            <a:r>
              <a:rPr lang="en-US" sz="1200" dirty="0"/>
              <a:t> </a:t>
            </a:r>
          </a:p>
          <a:p>
            <a:pPr marL="517525" lvl="1" indent="0">
              <a:buNone/>
            </a:pPr>
            <a:endParaRPr lang="en-US" sz="1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4632" y="1220316"/>
            <a:ext cx="8296044" cy="521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b="1" dirty="0" smtClean="0">
                <a:solidFill>
                  <a:srgbClr val="FF0000"/>
                </a:solidFill>
              </a:rPr>
              <a:t>Issue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Inflow and infiltration create </a:t>
            </a:r>
            <a:r>
              <a:rPr lang="en-US" b="1" dirty="0" smtClean="0">
                <a:solidFill>
                  <a:srgbClr val="FF0000"/>
                </a:solidFill>
              </a:rPr>
              <a:t>significant </a:t>
            </a:r>
            <a:r>
              <a:rPr lang="en-US" b="1" dirty="0" smtClean="0">
                <a:solidFill>
                  <a:srgbClr val="FF0000"/>
                </a:solidFill>
              </a:rPr>
              <a:t>infrastructure problems for sanitary districts</a:t>
            </a:r>
            <a:endParaRPr lang="en-US" b="1" dirty="0">
              <a:solidFill>
                <a:srgbClr val="FF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Action: </a:t>
            </a:r>
            <a:r>
              <a:rPr lang="en-US" b="1" dirty="0" smtClean="0">
                <a:solidFill>
                  <a:schemeClr val="bg1"/>
                </a:solidFill>
              </a:rPr>
              <a:t>Legislation to change a statute</a:t>
            </a:r>
            <a:endParaRPr lang="en-US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Budget Impact: </a:t>
            </a:r>
            <a:r>
              <a:rPr lang="en-US" b="1" dirty="0" smtClean="0">
                <a:solidFill>
                  <a:schemeClr val="bg1"/>
                </a:solidFill>
              </a:rPr>
              <a:t>NA</a:t>
            </a:r>
            <a:r>
              <a:rPr lang="en-US" b="1" dirty="0">
                <a:solidFill>
                  <a:schemeClr val="bg1"/>
                </a:solidFill>
              </a:rPr>
              <a:t> 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Justification: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Inflow </a:t>
            </a: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infiltration leaks </a:t>
            </a: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a major concern and problem</a:t>
            </a:r>
            <a:endParaRPr lang="en-US" alt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Affects drinking water, groundwater, </a:t>
            </a: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wastewater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n-US" alt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Specific </a:t>
            </a:r>
            <a:r>
              <a:rPr lang="en-US" b="1" dirty="0">
                <a:solidFill>
                  <a:srgbClr val="FF0000"/>
                </a:solidFill>
              </a:rPr>
              <a:t>recommendations: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Legislation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To allow sanitary districts the use of existing revenue to mitigate public and private inflow and infiltration problems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would align statues with those of cities</a:t>
            </a: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Discussion </a:t>
            </a: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decision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Agencies involved: Metropolitan Council, MPCA</a:t>
            </a: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endParaRPr lang="en-US" altLang="en-US" sz="10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endParaRPr kumimoji="0" lang="en-US" altLang="en-US" sz="1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73700" algn="l"/>
              </a:tabLst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3" name="Picture 1" descr="https://upload.wikimedia.org/wikipedia/commons/thumb/f/f0/Sewer_overflow_RI_EPA.jpg/220px-Sewer_overflow_RI_EP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410200"/>
            <a:ext cx="1238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" y="2714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03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37310"/>
            <a:ext cx="8077200" cy="443198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7) </a:t>
            </a:r>
            <a:r>
              <a:rPr lang="en-US" sz="2800" b="1" dirty="0" smtClean="0">
                <a:solidFill>
                  <a:srgbClr val="FF0000"/>
                </a:solidFill>
              </a:rPr>
              <a:t>Continuation of the Legislative Water Commission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8" y="894984"/>
            <a:ext cx="8097033" cy="5505816"/>
          </a:xfrm>
        </p:spPr>
        <p:txBody>
          <a:bodyPr/>
          <a:lstStyle/>
          <a:p>
            <a:pPr marL="517525" lvl="1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63934" y="1143000"/>
            <a:ext cx="6630009" cy="564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Issue</a:t>
            </a:r>
            <a:r>
              <a:rPr lang="en-US" b="1" dirty="0" smtClean="0">
                <a:solidFill>
                  <a:srgbClr val="FF0000"/>
                </a:solidFill>
              </a:rPr>
              <a:t>: Continuation of the Legislative Water Commission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Action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Bill </a:t>
            </a:r>
            <a:r>
              <a:rPr lang="en-US" b="1" dirty="0">
                <a:solidFill>
                  <a:schemeClr val="bg1"/>
                </a:solidFill>
              </a:rPr>
              <a:t>to Continue the </a:t>
            </a:r>
            <a:r>
              <a:rPr lang="en-US" b="1" dirty="0" smtClean="0">
                <a:solidFill>
                  <a:schemeClr val="bg1"/>
                </a:solidFill>
              </a:rPr>
              <a:t>LWC</a:t>
            </a:r>
            <a:endParaRPr lang="en-US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Budget </a:t>
            </a:r>
            <a:r>
              <a:rPr lang="en-US" b="1" dirty="0">
                <a:solidFill>
                  <a:schemeClr val="bg1"/>
                </a:solidFill>
              </a:rPr>
              <a:t>Impact: </a:t>
            </a:r>
            <a:r>
              <a:rPr lang="en-US" b="1" dirty="0" smtClean="0">
                <a:solidFill>
                  <a:schemeClr val="bg1"/>
                </a:solidFill>
              </a:rPr>
              <a:t>unchanged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b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Justification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endParaRPr lang="en-US" b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Water issues are  </a:t>
            </a:r>
            <a:r>
              <a:rPr lang="en-US" b="1" dirty="0">
                <a:solidFill>
                  <a:srgbClr val="FF0000"/>
                </a:solidFill>
              </a:rPr>
              <a:t>wide-ranging and highly </a:t>
            </a:r>
            <a:r>
              <a:rPr lang="en-US" b="1" dirty="0" smtClean="0">
                <a:solidFill>
                  <a:srgbClr val="FF0000"/>
                </a:solidFill>
              </a:rPr>
              <a:t>varied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Water policy needs to be thoughtfully considered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Commission disseminates information to the Legislature </a:t>
            </a:r>
            <a:endParaRPr lang="en-US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Provides venue </a:t>
            </a:r>
            <a:r>
              <a:rPr lang="en-US" b="1" dirty="0" smtClean="0">
                <a:solidFill>
                  <a:schemeClr val="bg1"/>
                </a:solidFill>
              </a:rPr>
              <a:t>to </a:t>
            </a:r>
            <a:r>
              <a:rPr lang="en-US" b="1" dirty="0" smtClean="0">
                <a:solidFill>
                  <a:schemeClr val="bg1"/>
                </a:solidFill>
              </a:rPr>
              <a:t>discuss technical </a:t>
            </a:r>
            <a:r>
              <a:rPr lang="en-US" b="1" dirty="0">
                <a:solidFill>
                  <a:schemeClr val="bg1"/>
                </a:solidFill>
              </a:rPr>
              <a:t>information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Creates a public </a:t>
            </a:r>
            <a:r>
              <a:rPr lang="en-US" b="1" dirty="0">
                <a:solidFill>
                  <a:schemeClr val="bg1"/>
                </a:solidFill>
              </a:rPr>
              <a:t>forum </a:t>
            </a:r>
            <a:r>
              <a:rPr lang="en-US" b="1" dirty="0" smtClean="0">
                <a:solidFill>
                  <a:schemeClr val="bg1"/>
                </a:solidFill>
              </a:rPr>
              <a:t>for </a:t>
            </a:r>
            <a:r>
              <a:rPr lang="en-US" b="1" dirty="0">
                <a:solidFill>
                  <a:schemeClr val="bg1"/>
                </a:solidFill>
              </a:rPr>
              <a:t>interactions </a:t>
            </a:r>
            <a:r>
              <a:rPr lang="en-US" b="1" dirty="0" smtClean="0">
                <a:solidFill>
                  <a:schemeClr val="bg1"/>
                </a:solidFill>
              </a:rPr>
              <a:t>among legislators and stakeholders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Helps develop water </a:t>
            </a:r>
            <a:r>
              <a:rPr lang="en-US" b="1" dirty="0">
                <a:solidFill>
                  <a:schemeClr val="bg1"/>
                </a:solidFill>
              </a:rPr>
              <a:t>expertise within </a:t>
            </a:r>
            <a:r>
              <a:rPr lang="en-US" b="1" dirty="0" smtClean="0">
                <a:solidFill>
                  <a:schemeClr val="bg1"/>
                </a:solidFill>
              </a:rPr>
              <a:t>Legislature</a:t>
            </a:r>
            <a:endParaRPr lang="en-US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Specific recommendation: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Introduce bill to continue the Legislative Water Commission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Discussion and decision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800" b="1" dirty="0" smtClean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8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8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287139"/>
            <a:ext cx="2932134" cy="26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034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381000"/>
            <a:ext cx="7099300" cy="443198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8) </a:t>
            </a:r>
            <a:r>
              <a:rPr lang="en-US" sz="3200" b="1" dirty="0" smtClean="0">
                <a:solidFill>
                  <a:srgbClr val="FF0000"/>
                </a:solidFill>
              </a:rPr>
              <a:t>Healthy Soil/Healthy Water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b="1" dirty="0" smtClean="0"/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227382"/>
            <a:ext cx="7391400" cy="506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 Issue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Healthy Soil- Healthy Water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 Action</a:t>
            </a:r>
            <a:r>
              <a:rPr lang="en-US" b="1" dirty="0">
                <a:solidFill>
                  <a:schemeClr val="bg1"/>
                </a:solidFill>
              </a:rPr>
              <a:t>: Legislative </a:t>
            </a:r>
            <a:r>
              <a:rPr lang="en-US" b="1" dirty="0" smtClean="0">
                <a:solidFill>
                  <a:schemeClr val="bg1"/>
                </a:solidFill>
              </a:rPr>
              <a:t>Support and Funding Recommendation</a:t>
            </a:r>
            <a:endParaRPr lang="en-US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 Budget </a:t>
            </a:r>
            <a:r>
              <a:rPr lang="en-US" b="1" dirty="0">
                <a:solidFill>
                  <a:schemeClr val="bg1"/>
                </a:solidFill>
              </a:rPr>
              <a:t>Impact: </a:t>
            </a:r>
            <a:r>
              <a:rPr lang="en-US" b="1" dirty="0" smtClean="0">
                <a:solidFill>
                  <a:schemeClr val="bg1"/>
                </a:solidFill>
              </a:rPr>
              <a:t>Minor impact </a:t>
            </a:r>
            <a:r>
              <a:rPr lang="en-US" b="1" dirty="0">
                <a:solidFill>
                  <a:schemeClr val="bg1"/>
                </a:solidFill>
              </a:rPr>
              <a:t>(see below) 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 Justification</a:t>
            </a:r>
            <a:r>
              <a:rPr lang="en-US" b="1" dirty="0">
                <a:solidFill>
                  <a:schemeClr val="bg1"/>
                </a:solidFill>
              </a:rPr>
              <a:t>: 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Healthy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soil is good for 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agriculture and for waters of the state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Healthy soil is defined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 state 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Long-term plan is needed. 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Specific </a:t>
            </a:r>
            <a:r>
              <a:rPr lang="en-US" b="1" dirty="0">
                <a:solidFill>
                  <a:srgbClr val="FF0000"/>
                </a:solidFill>
              </a:rPr>
              <a:t>recommendations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Legislative support for Office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for Soil Health (UM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(CWF presently)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Permanent general Fund recommendation for the Office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Leg. funding recommendation to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develop a soil- action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plan 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Leg. Recommendation--feedlot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master plan (MPCA)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Funding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would support work by: BWSR, MDA,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UM, MPCA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q"/>
              <a:tabLst>
                <a:tab pos="2628900" algn="l"/>
                <a:tab pos="6306820" algn="l"/>
              </a:tabLst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Budgetary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Considerations: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 Estimate: $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400K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biennium (Office of Soil Health)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extension activities: $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500-700K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biennium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Discussion </a:t>
            </a:r>
            <a:r>
              <a:rPr lang="en-US" b="1" dirty="0">
                <a:solidFill>
                  <a:schemeClr val="bg1"/>
                </a:solidFill>
              </a:rPr>
              <a:t>and </a:t>
            </a:r>
            <a:r>
              <a:rPr lang="en-US" b="1" dirty="0" smtClean="0">
                <a:solidFill>
                  <a:schemeClr val="bg1"/>
                </a:solidFill>
              </a:rPr>
              <a:t>decision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9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2438399"/>
            <a:ext cx="4772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Image result for Picture of spring planting"/>
          <p:cNvSpPr>
            <a:spLocks noChangeAspect="1" noChangeArrowheads="1"/>
          </p:cNvSpPr>
          <p:nvPr/>
        </p:nvSpPr>
        <p:spPr bwMode="auto">
          <a:xfrm>
            <a:off x="63500" y="-136525"/>
            <a:ext cx="14763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Image result for Picture of spring planting"/>
          <p:cNvSpPr>
            <a:spLocks noChangeAspect="1" noChangeArrowheads="1"/>
          </p:cNvSpPr>
          <p:nvPr/>
        </p:nvSpPr>
        <p:spPr bwMode="auto">
          <a:xfrm>
            <a:off x="215900" y="15875"/>
            <a:ext cx="14763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2800" y="5334000"/>
            <a:ext cx="1676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58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5943600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9) </a:t>
            </a:r>
            <a:r>
              <a:rPr lang="en-US" sz="2800" b="1" dirty="0" smtClean="0">
                <a:solidFill>
                  <a:srgbClr val="FF0000"/>
                </a:solidFill>
              </a:rPr>
              <a:t>K-12 Water Education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89601"/>
            <a:ext cx="8478032" cy="114492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  <a:p>
            <a:pPr marL="517525" lvl="1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889601"/>
            <a:ext cx="8534400" cy="596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</a:rPr>
              <a:t>Issue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Increase Water Education in public schools</a:t>
            </a:r>
            <a:endParaRPr lang="en-US" sz="1600" b="1" dirty="0">
              <a:solidFill>
                <a:srgbClr val="FF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</a:rPr>
              <a:t>Action: Legislative </a:t>
            </a:r>
            <a:r>
              <a:rPr lang="en-US" sz="1600" b="1" dirty="0" smtClean="0">
                <a:solidFill>
                  <a:schemeClr val="bg1"/>
                </a:solidFill>
              </a:rPr>
              <a:t>recommendations and funding</a:t>
            </a:r>
            <a:endParaRPr lang="en-US" sz="1600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</a:rPr>
              <a:t>Budget Impact: </a:t>
            </a:r>
            <a:r>
              <a:rPr lang="en-US" sz="1600" b="1" dirty="0" smtClean="0">
                <a:solidFill>
                  <a:schemeClr val="bg1"/>
                </a:solidFill>
              </a:rPr>
              <a:t>Minor impact </a:t>
            </a:r>
            <a:endParaRPr lang="en-US" sz="1600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</a:rPr>
              <a:t>Justification: 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Water curriculum needs to be strengthened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Standards </a:t>
            </a:r>
            <a:r>
              <a:rPr lang="en-US" sz="1600" b="1" dirty="0">
                <a:solidFill>
                  <a:schemeClr val="bg1"/>
                </a:solidFill>
              </a:rPr>
              <a:t>include </a:t>
            </a:r>
            <a:r>
              <a:rPr lang="en-US" sz="1600" b="1" dirty="0" smtClean="0">
                <a:solidFill>
                  <a:schemeClr val="bg1"/>
                </a:solidFill>
              </a:rPr>
              <a:t>basics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Classroom </a:t>
            </a:r>
            <a:r>
              <a:rPr lang="en-US" sz="1600" b="1" dirty="0">
                <a:solidFill>
                  <a:schemeClr val="bg1"/>
                </a:solidFill>
              </a:rPr>
              <a:t>content is minimal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However, educational resources </a:t>
            </a:r>
            <a:r>
              <a:rPr lang="en-US" sz="1600" b="1" dirty="0">
                <a:solidFill>
                  <a:schemeClr val="bg1"/>
                </a:solidFill>
              </a:rPr>
              <a:t>are available and good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Teachers </a:t>
            </a:r>
            <a:r>
              <a:rPr lang="en-US" sz="1600" b="1" dirty="0" smtClean="0">
                <a:solidFill>
                  <a:schemeClr val="bg1"/>
                </a:solidFill>
              </a:rPr>
              <a:t>don’t have resources to apply available curriculum</a:t>
            </a:r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Standards review is underway and is being strengthened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</a:rPr>
              <a:t>Specific </a:t>
            </a:r>
            <a:r>
              <a:rPr lang="en-US" sz="1600" b="1" dirty="0">
                <a:solidFill>
                  <a:srgbClr val="FF0000"/>
                </a:solidFill>
              </a:rPr>
              <a:t>recommendations</a:t>
            </a:r>
            <a:r>
              <a:rPr lang="en-US" sz="1600" b="1" dirty="0" smtClean="0">
                <a:solidFill>
                  <a:srgbClr val="FF0000"/>
                </a:solidFill>
              </a:rPr>
              <a:t>: Bill to provide legislative direction: </a:t>
            </a:r>
            <a:endParaRPr lang="en-US" sz="1600" b="1" dirty="0">
              <a:solidFill>
                <a:srgbClr val="FF0000"/>
              </a:solidFill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Address standards and curriculum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Create mechanism to break down silos of expertise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Create a coordination vehicle to link NPOs, teachers, students and volunteers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Provide local subject matter experts for teachers and students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Consider using the DNR volunteer platform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Discussion and decision </a:t>
            </a:r>
            <a:endParaRPr lang="en-US" sz="16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Agency involved: MDNR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4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57200"/>
            <a:ext cx="2895600" cy="22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80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8119676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10) </a:t>
            </a:r>
            <a:r>
              <a:rPr lang="en-US" sz="2800" b="1" dirty="0" smtClean="0">
                <a:solidFill>
                  <a:srgbClr val="FF0000"/>
                </a:solidFill>
              </a:rPr>
              <a:t>Preserving and Protecting Minnesota’s Lakes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06962" y="894984"/>
            <a:ext cx="8437038" cy="6287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Issue: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We need to prepare to protect/preserve our lakes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Actions: Legislation and Legislative recommendations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Budget Impact: (see below) 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Justification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: 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Lakes are one of the state’s most important assets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However, they are threatened on several fronts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We can’t protect all of our lakes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We need to prioritize and plan to manage lakes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This </a:t>
            </a:r>
            <a:r>
              <a:rPr lang="en-US" sz="1600" b="1" dirty="0">
                <a:solidFill>
                  <a:srgbClr val="FF0000"/>
                </a:solidFill>
              </a:rPr>
              <a:t>is a complex topic involving </a:t>
            </a:r>
            <a:r>
              <a:rPr lang="en-US" sz="1600" b="1" dirty="0" smtClean="0">
                <a:solidFill>
                  <a:srgbClr val="FF0000"/>
                </a:solidFill>
              </a:rPr>
              <a:t>several parts and several </a:t>
            </a:r>
            <a:r>
              <a:rPr lang="en-US" sz="1600" b="1" dirty="0">
                <a:solidFill>
                  <a:srgbClr val="FF0000"/>
                </a:solidFill>
              </a:rPr>
              <a:t>agencies. A bill is needed to incorporate the </a:t>
            </a:r>
            <a:r>
              <a:rPr lang="en-US" sz="1600" b="1" dirty="0" smtClean="0">
                <a:solidFill>
                  <a:srgbClr val="FF0000"/>
                </a:solidFill>
              </a:rPr>
              <a:t>parts and to prepare an implementation plan by the EQB</a:t>
            </a:r>
            <a:endParaRPr lang="en-US" sz="1600" b="1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Fund a short (2-year) recommendation to best preserve lakes, that: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Assesses the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economic value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of out lakes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Determines the adequacy of our lake information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Provides a  method to prioritize lakes for best management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Provides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a framework to address stresses and BMPs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Describes a process to best address emerging threats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Outlines a best use of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conservation easements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to protect threatened lakes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 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Outlines provide mitigation measures for an uncertain future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Entities involved: </a:t>
            </a:r>
            <a:r>
              <a:rPr lang="en-US" sz="1600" b="1" dirty="0">
                <a:solidFill>
                  <a:schemeClr val="bg1"/>
                </a:solidFill>
              </a:rPr>
              <a:t>(EQB, DNR, MPCA</a:t>
            </a:r>
            <a:r>
              <a:rPr lang="en-US" sz="1600" b="1" dirty="0" smtClean="0">
                <a:solidFill>
                  <a:schemeClr val="bg1"/>
                </a:solidFill>
              </a:rPr>
              <a:t>, UM, BWSR, MPCA) 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(Interagency effort: $500K/year)</a:t>
            </a:r>
            <a:endParaRPr lang="en-US" sz="1600" b="1" dirty="0" smtClean="0">
              <a:solidFill>
                <a:schemeClr val="bg1"/>
              </a:solidFill>
              <a:latin typeface="+mj-lt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Discussion, decision and direction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 </a:t>
            </a:r>
            <a:endParaRPr lang="en-US" sz="16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1600" b="1" dirty="0"/>
              <a:t> </a:t>
            </a:r>
            <a:endParaRPr lang="en-US" sz="1600" dirty="0"/>
          </a:p>
          <a:p>
            <a:r>
              <a:rPr lang="en-US" sz="1600" b="1" dirty="0"/>
              <a:t> </a:t>
            </a:r>
            <a:endParaRPr lang="en-US" sz="1600" dirty="0"/>
          </a:p>
          <a:p>
            <a:r>
              <a:rPr lang="en-US" sz="1600" b="1" dirty="0"/>
              <a:t> </a:t>
            </a:r>
            <a:endParaRPr lang="en-US" sz="1600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9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47" y="5181600"/>
            <a:ext cx="2514600" cy="18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992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6629400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11) </a:t>
            </a:r>
            <a:r>
              <a:rPr lang="en-US" sz="2800" b="1" dirty="0" smtClean="0">
                <a:solidFill>
                  <a:srgbClr val="FF0000"/>
                </a:solidFill>
              </a:rPr>
              <a:t>Peer Review of Wastewater Standards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81000" y="894983"/>
            <a:ext cx="7239000" cy="4717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Issue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MPCA Peer Review of Wastewater Standards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Action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Legislation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Budget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Impact: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NA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Justification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: </a:t>
            </a: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Numeric wastewater standard process follows EPA protocol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MPCA process provides early peer review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Ensures </a:t>
            </a:r>
            <a:r>
              <a:rPr lang="en-US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scientific and public review </a:t>
            </a:r>
            <a:r>
              <a:rPr lang="en-US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numeric changes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process is based on a Commissioner’s order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Process needs to be set into statute for future consistency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Specific recommendations: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Legislation: incorporate Commissioner’s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order into statute. </a:t>
            </a:r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Discussion and decision 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Agency involved : MPCA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5" name="Picture 94" descr="Miss2up062508.JPG"/>
          <p:cNvPicPr>
            <a:picLocks noChangeAspect="1"/>
          </p:cNvPicPr>
          <p:nvPr/>
        </p:nvPicPr>
        <p:blipFill>
          <a:blip r:embed="rId2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5065614"/>
            <a:ext cx="2363585" cy="17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581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8991600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12) Water Infrastructure (waste, storm and drinking water)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81000" y="894984"/>
            <a:ext cx="8458200" cy="5651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Issue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Continued support to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ensure that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infrastructure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is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adequate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Infrastructure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is aging and presents threats to public health and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economy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Legislative Actions: Legislation and funding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Budget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Impact: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Significant impact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Justification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: 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Water-related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infrastructure is aging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and threatens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public health and our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economy. Continued support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is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needed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Encourage efficiencies, cooperation and innovation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en-US" sz="14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FF0000"/>
                </a:solidFill>
              </a:rPr>
              <a:t>This is a complex topic involving  several agencies. A bill is needed to recommend actions and to </a:t>
            </a:r>
            <a:r>
              <a:rPr lang="en-US" sz="1400" b="1" dirty="0" smtClean="0">
                <a:solidFill>
                  <a:srgbClr val="FF0000"/>
                </a:solidFill>
              </a:rPr>
              <a:t>seek </a:t>
            </a:r>
            <a:r>
              <a:rPr lang="en-US" sz="1400" b="1" dirty="0" smtClean="0">
                <a:solidFill>
                  <a:srgbClr val="FF0000"/>
                </a:solidFill>
              </a:rPr>
              <a:t>funding for specific topics: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Support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PFA’s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GO bonding requests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on a continuing basis </a:t>
            </a:r>
            <a:endParaRPr lang="en-US" sz="1400" b="1" dirty="0" smtClean="0">
              <a:solidFill>
                <a:schemeClr val="bg1"/>
              </a:solidFill>
              <a:latin typeface="+mj-lt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Funding recommendation: Enhance MPCA’s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cost-effectiveness reviews for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treatment-alternatives ($?)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bg1"/>
                </a:solidFill>
              </a:rPr>
              <a:t>Funding request: </a:t>
            </a:r>
            <a:r>
              <a:rPr lang="en-US" sz="1400" b="1" dirty="0" smtClean="0">
                <a:solidFill>
                  <a:schemeClr val="bg1"/>
                </a:solidFill>
              </a:rPr>
              <a:t>Increase </a:t>
            </a:r>
            <a:r>
              <a:rPr lang="en-US" sz="1400" b="1" dirty="0">
                <a:solidFill>
                  <a:schemeClr val="bg1"/>
                </a:solidFill>
              </a:rPr>
              <a:t>funding for WW efficiencies and alternatives (MPCA) ($?)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Funding: Increased funds for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MPCA and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MDH-- to encourage facilities innovation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  </a:t>
            </a:r>
            <a:endParaRPr lang="en-US" sz="1400" dirty="0" smtClean="0">
              <a:solidFill>
                <a:schemeClr val="bg1"/>
              </a:solidFill>
              <a:latin typeface="+mj-lt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Funding: Increase funds or community asset management (PCA , PFA) ($?)</a:t>
            </a:r>
            <a:endParaRPr lang="en-US" sz="1400" dirty="0" smtClean="0">
              <a:solidFill>
                <a:schemeClr val="bg1"/>
              </a:solidFill>
              <a:latin typeface="+mj-lt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Legislation: Implement market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based water-quality trading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process  (MPCA )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Funding: Support MDH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initiatives that address risks to public health, such as lead service-line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replacements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Recommend and support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programs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to identify and remediate the areas of failing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septic </a:t>
            </a:r>
            <a:endParaRPr lang="en-US" sz="1400" b="1" dirty="0" smtClean="0">
              <a:solidFill>
                <a:schemeClr val="bg1"/>
              </a:solidFill>
              <a:latin typeface="+mj-lt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systems (MPCA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)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($?)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 </a:t>
            </a:r>
            <a:endParaRPr lang="en-US" sz="1400" b="1" dirty="0" smtClean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Discussion and decision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Agencies involved : PFA, MPCA, MDH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8837"/>
          <a:stretch/>
        </p:blipFill>
        <p:spPr bwMode="auto">
          <a:xfrm>
            <a:off x="7467600" y="4953000"/>
            <a:ext cx="1476039" cy="203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25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8991600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13) </a:t>
            </a:r>
            <a:r>
              <a:rPr lang="en-US" sz="2800" b="1" dirty="0" smtClean="0">
                <a:solidFill>
                  <a:schemeClr val="bg1"/>
                </a:solidFill>
              </a:rPr>
              <a:t>Statewide Water Policy: Planning for an Uncertain Future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85800" y="894984"/>
            <a:ext cx="8305800" cy="611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 Issue</a:t>
            </a:r>
            <a:r>
              <a:rPr lang="en-US" sz="1600" b="1" dirty="0">
                <a:solidFill>
                  <a:schemeClr val="bg1"/>
                </a:solidFill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Statewide Water Policy: Planning for uncertain future conditions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Action</a:t>
            </a:r>
            <a:r>
              <a:rPr lang="en-US" sz="1600" b="1" dirty="0">
                <a:solidFill>
                  <a:schemeClr val="bg1"/>
                </a:solidFill>
              </a:rPr>
              <a:t>: </a:t>
            </a:r>
            <a:r>
              <a:rPr lang="en-US" sz="1600" b="1" dirty="0" smtClean="0">
                <a:solidFill>
                  <a:schemeClr val="bg1"/>
                </a:solidFill>
              </a:rPr>
              <a:t>Legislative recommendation and funding support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Budget impact: Minimal</a:t>
            </a:r>
            <a:r>
              <a:rPr lang="en-US" sz="1600" b="1" dirty="0">
                <a:solidFill>
                  <a:schemeClr val="bg1"/>
                </a:solidFill>
              </a:rPr>
              <a:t> 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Justification</a:t>
            </a:r>
            <a:r>
              <a:rPr lang="en-US" sz="1600" b="1" dirty="0">
                <a:solidFill>
                  <a:schemeClr val="bg1"/>
                </a:solidFill>
              </a:rPr>
              <a:t>: 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a </a:t>
            </a:r>
            <a:r>
              <a:rPr lang="en-US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state, we </a:t>
            </a:r>
            <a:r>
              <a:rPr lang="en-US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need to begin to prepare for an </a:t>
            </a:r>
            <a:r>
              <a:rPr lang="en-US" sz="1600" b="1" dirty="0" err="1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uncertrain</a:t>
            </a:r>
            <a:r>
              <a:rPr lang="en-US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Floods, drought, and storm damage near Duluth are recent examples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This will require a long-term focus and plan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Changes likely will be driven by land use, agriculture, hydrology and weather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plan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for policy is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needed guide policy to adapt to changes that are likely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Legislative 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direction for a planning process and report to the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legislature is a first step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Stakeholder support is strong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This is a complex topic involving  several agencies. </a:t>
            </a:r>
            <a:r>
              <a:rPr lang="en-US" sz="1600" b="1" dirty="0" smtClean="0">
                <a:solidFill>
                  <a:srgbClr val="FF0000"/>
                </a:solidFill>
              </a:rPr>
              <a:t>A recommendation is needed to request that EQB incorporate this into biennial report to the legislature. Some supplemental funding may be needed.</a:t>
            </a:r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5473700" algn="l"/>
              </a:tabLst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Prepare 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statewide water policy plan that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recognizes an 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uncertain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future (EQB)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5473700" algn="l"/>
              </a:tabLst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Establish an interagency/legislative water-policy team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5473700" algn="l"/>
              </a:tabLst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Prepare a draft water policy plan for the Legislature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5473700" algn="l"/>
              </a:tabLst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Partners: EQB, environmental agencies,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Stakeholders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LWC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5473700" algn="l"/>
              </a:tabLst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Anticipated budget requirement  (Agency Support) ($?)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Discussion and decision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Agencies Involved: EQB and others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953000"/>
            <a:ext cx="2209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5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RTMAN\archive\wy2010\05355200\photos\05355200.20100926ActionChannelFloodEllisonFavorite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22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751" y="-76200"/>
            <a:ext cx="9390819" cy="7056583"/>
          </a:xfrm>
          <a:prstGeom prst="rect">
            <a:avLst/>
          </a:prstGeom>
          <a:blipFill dpi="0" rotWithShape="1">
            <a:blip r:embed="rId7">
              <a:alphaModFix amt="74000"/>
            </a:blip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09600"/>
          </a:xfrm>
        </p:spPr>
        <p:txBody>
          <a:bodyPr>
            <a:no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100" b="1" dirty="0" smtClean="0">
                <a:solidFill>
                  <a:srgbClr val="002060"/>
                </a:solidFill>
              </a:rPr>
              <a:t/>
            </a:r>
            <a:br>
              <a:rPr lang="en-US" sz="1100" b="1" dirty="0" smtClean="0">
                <a:solidFill>
                  <a:srgbClr val="002060"/>
                </a:solidFill>
              </a:rPr>
            </a:br>
            <a:endParaRPr lang="en-US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7AD320E2-2ECB-4470-B57F-F725D587F60F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19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228601"/>
            <a:ext cx="7467600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3200" b="1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Final Thoughts:</a:t>
            </a:r>
          </a:p>
          <a:p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Session </a:t>
            </a:r>
            <a:r>
              <a:rPr lang="en-US" sz="3200" b="1" dirty="0">
                <a:solidFill>
                  <a:schemeClr val="accent1"/>
                </a:solidFill>
                <a:cs typeface="Arial" pitchFamily="34" charset="0"/>
              </a:rPr>
              <a:t>Meeting </a:t>
            </a:r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Schedule?</a:t>
            </a:r>
            <a:endParaRPr lang="en-US" sz="3200" b="1" dirty="0">
              <a:solidFill>
                <a:schemeClr val="accent1"/>
              </a:solidFill>
              <a:cs typeface="Arial" pitchFamily="34" charset="0"/>
            </a:endParaRPr>
          </a:p>
          <a:p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Press release?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Glossy information publication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Briefings to committees?</a:t>
            </a:r>
            <a:endParaRPr lang="en-US" sz="3200" b="1" dirty="0">
              <a:solidFill>
                <a:schemeClr val="accent1"/>
              </a:solidFill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Stakeholder  meetings?</a:t>
            </a:r>
          </a:p>
          <a:p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Other work?</a:t>
            </a:r>
          </a:p>
          <a:p>
            <a: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  <a:t>General Fund/Legacy Fund comparison</a:t>
            </a:r>
            <a:br>
              <a:rPr lang="en-US" sz="3200" b="1" dirty="0" smtClean="0">
                <a:solidFill>
                  <a:schemeClr val="accent1"/>
                </a:solidFill>
                <a:cs typeface="Arial" pitchFamily="34" charset="0"/>
              </a:rPr>
            </a:br>
            <a:endParaRPr lang="en-US" sz="3200" b="1" dirty="0" smtClean="0">
              <a:solidFill>
                <a:schemeClr val="accent1"/>
              </a:solidFill>
              <a:cs typeface="Arial" pitchFamily="34" charset="0"/>
            </a:endParaRPr>
          </a:p>
          <a:p>
            <a:endParaRPr lang="en-US" sz="3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12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  <a:blipFill dpi="0" rotWithShape="1">
            <a:blip r:embed="rId5">
              <a:alphaModFix amt="16000"/>
            </a:blip>
            <a:srcRect/>
            <a:tile tx="0" ty="0" sx="100000" sy="100000" flip="none" algn="tl"/>
          </a:blipFill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3399" y="228600"/>
            <a:ext cx="8229601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Legislative Water Commission</a:t>
            </a:r>
          </a:p>
          <a:p>
            <a:endParaRPr lang="en-US" sz="2400" i="1" dirty="0" smtClean="0">
              <a:solidFill>
                <a:srgbClr val="FFFF00"/>
              </a:solidFill>
            </a:endParaRPr>
          </a:p>
          <a:p>
            <a:r>
              <a:rPr lang="en-US" sz="1600" i="1" dirty="0" smtClean="0">
                <a:solidFill>
                  <a:srgbClr val="FFFF00"/>
                </a:solidFill>
              </a:rPr>
              <a:t>Monday , December 10, </a:t>
            </a:r>
            <a:r>
              <a:rPr lang="en-US" sz="1600" i="1" dirty="0">
                <a:solidFill>
                  <a:srgbClr val="FFFF00"/>
                </a:solidFill>
              </a:rPr>
              <a:t>2018 </a:t>
            </a:r>
            <a:r>
              <a:rPr lang="en-US" sz="1600" i="1" dirty="0" smtClean="0">
                <a:solidFill>
                  <a:srgbClr val="FFFF00"/>
                </a:solidFill>
              </a:rPr>
              <a:t>(10 am) </a:t>
            </a:r>
            <a:endParaRPr lang="en-US" sz="1600" i="1" dirty="0">
              <a:solidFill>
                <a:srgbClr val="FFFF00"/>
              </a:solidFill>
            </a:endParaRPr>
          </a:p>
          <a:p>
            <a:r>
              <a:rPr lang="en-US" sz="1600" i="1" dirty="0">
                <a:solidFill>
                  <a:srgbClr val="FFFF00"/>
                </a:solidFill>
              </a:rPr>
              <a:t>State Office </a:t>
            </a:r>
            <a:r>
              <a:rPr lang="en-US" sz="1600" i="1" dirty="0" smtClean="0">
                <a:solidFill>
                  <a:srgbClr val="FFFF00"/>
                </a:solidFill>
              </a:rPr>
              <a:t>Building: Room 10</a:t>
            </a:r>
            <a:r>
              <a:rPr lang="en-US" sz="1600" i="1" dirty="0">
                <a:solidFill>
                  <a:srgbClr val="FFFF00"/>
                </a:solidFill>
              </a:rPr>
              <a:t> </a:t>
            </a:r>
          </a:p>
          <a:p>
            <a:r>
              <a:rPr lang="en-US" sz="1600" i="1" dirty="0" smtClean="0">
                <a:solidFill>
                  <a:srgbClr val="FFFF00"/>
                </a:solidFill>
              </a:rPr>
              <a:t>* Rep</a:t>
            </a:r>
            <a:r>
              <a:rPr lang="en-US" sz="1600" i="1" dirty="0">
                <a:solidFill>
                  <a:srgbClr val="FFFF00"/>
                </a:solidFill>
              </a:rPr>
              <a:t>. Paul Torkelson, Chair </a:t>
            </a:r>
            <a:r>
              <a:rPr lang="en-US" sz="1600" i="1" dirty="0" smtClean="0">
                <a:solidFill>
                  <a:srgbClr val="FFFF00"/>
                </a:solidFill>
              </a:rPr>
              <a:t>                    </a:t>
            </a:r>
          </a:p>
          <a:p>
            <a:r>
              <a:rPr lang="en-US" sz="1600" i="1" dirty="0" smtClean="0">
                <a:solidFill>
                  <a:srgbClr val="FFFF00"/>
                </a:solidFill>
              </a:rPr>
              <a:t>Sen</a:t>
            </a:r>
            <a:r>
              <a:rPr lang="en-US" sz="1600" i="1" dirty="0">
                <a:solidFill>
                  <a:srgbClr val="FFFF00"/>
                </a:solidFill>
              </a:rPr>
              <a:t>. Chuck Wiger, </a:t>
            </a:r>
            <a:r>
              <a:rPr lang="en-US" sz="1600" i="1" dirty="0" smtClean="0">
                <a:solidFill>
                  <a:srgbClr val="FFFF00"/>
                </a:solidFill>
              </a:rPr>
              <a:t>Co-Chair</a:t>
            </a:r>
          </a:p>
          <a:p>
            <a:endParaRPr lang="en-US" sz="2400" i="1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* Presiding </a:t>
            </a:r>
            <a:endParaRPr lang="en-US" sz="2400" i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Agenda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</a:rPr>
              <a:t>Approval </a:t>
            </a:r>
            <a:r>
              <a:rPr lang="en-US" sz="2400" b="1" dirty="0">
                <a:solidFill>
                  <a:srgbClr val="FFFF00"/>
                </a:solidFill>
              </a:rPr>
              <a:t>of </a:t>
            </a:r>
            <a:r>
              <a:rPr lang="en-US" sz="2400" b="1" dirty="0" smtClean="0">
                <a:solidFill>
                  <a:srgbClr val="FFFF00"/>
                </a:solidFill>
              </a:rPr>
              <a:t>minutes- November </a:t>
            </a:r>
            <a:endParaRPr lang="en-US" sz="2400" b="1" dirty="0">
              <a:solidFill>
                <a:srgbClr val="FFFF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</a:rPr>
              <a:t>ASCE Water Infrastructure </a:t>
            </a:r>
            <a:r>
              <a:rPr lang="en-US" sz="2400" b="1" dirty="0">
                <a:solidFill>
                  <a:srgbClr val="FFFF00"/>
                </a:solidFill>
              </a:rPr>
              <a:t>Report </a:t>
            </a:r>
            <a:r>
              <a:rPr lang="en-US" sz="2400" b="1" dirty="0" smtClean="0">
                <a:solidFill>
                  <a:srgbClr val="FFFF00"/>
                </a:solidFill>
              </a:rPr>
              <a:t>Card: Nathan Zacharias, Dennis Martinson, Jason Staebell (15m)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</a:rPr>
              <a:t>Discussion </a:t>
            </a:r>
            <a:r>
              <a:rPr lang="en-US" sz="2400" b="1" dirty="0">
                <a:solidFill>
                  <a:srgbClr val="FFFF00"/>
                </a:solidFill>
              </a:rPr>
              <a:t>and consensus—2019 LWC Legislative Recommendations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</a:rPr>
              <a:t>Discussion, next steps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</a:rPr>
              <a:t>Discussion: Meeting schedule during session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</a:rPr>
              <a:t> </a:t>
            </a:r>
            <a:r>
              <a:rPr lang="en-US" sz="2400" b="1" dirty="0" smtClean="0">
                <a:solidFill>
                  <a:srgbClr val="FFFF00"/>
                </a:solidFill>
              </a:rPr>
              <a:t>Adjourn</a:t>
            </a:r>
            <a:r>
              <a:rPr lang="en-US" sz="2400" b="1" dirty="0">
                <a:solidFill>
                  <a:srgbClr val="FFFF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7575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Happy Holidays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678545" y="1897736"/>
            <a:ext cx="3581400" cy="38351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IS HEREBY PRESENTED TO: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00200" y="3124200"/>
            <a:ext cx="5715000" cy="965340"/>
          </a:xfrm>
        </p:spPr>
        <p:txBody>
          <a:bodyPr>
            <a:noAutofit/>
          </a:bodyPr>
          <a:lstStyle/>
          <a:p>
            <a:endParaRPr lang="en-US" sz="1400" dirty="0" smtClean="0"/>
          </a:p>
          <a:p>
            <a:r>
              <a:rPr lang="en-US" sz="1400" b="1" dirty="0" smtClean="0">
                <a:solidFill>
                  <a:schemeClr val="bg1"/>
                </a:solidFill>
              </a:rPr>
              <a:t>IN RECOGNITION OF DEDICATED SERVICE AND LASTING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CONTRIBUTION TO THE LEGISLATIVE WATER COMMISSION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752600" y="3937255"/>
            <a:ext cx="6119091" cy="618129"/>
          </a:xfrm>
        </p:spPr>
        <p:txBody>
          <a:bodyPr/>
          <a:lstStyle/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577902" y="4765545"/>
            <a:ext cx="1760097" cy="14542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Senator Charles Wiger- Co-Chair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196142" y="821613"/>
            <a:ext cx="4191000" cy="28924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6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Legislative Water Commission</a:t>
            </a:r>
            <a:endParaRPr lang="en-US" sz="6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219200" y="2327510"/>
            <a:ext cx="6400800" cy="99480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Representative Clark Johnson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Representive David Bly</a:t>
            </a:r>
            <a:endParaRPr lang="en-US" sz="3200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0" y="1275843"/>
            <a:ext cx="4693324" cy="5694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Outstanding Service Award</a:t>
            </a:r>
            <a:endParaRPr lang="en-US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19200" y="4208991"/>
            <a:ext cx="2133599" cy="135360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Representive Paul Torkelson- Chair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599" y="5562600"/>
            <a:ext cx="65000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/>
              <a:t>“</a:t>
            </a:r>
            <a:r>
              <a:rPr lang="en-US" sz="1100" b="1" dirty="0" smtClean="0">
                <a:solidFill>
                  <a:schemeClr val="bg1"/>
                </a:solidFill>
              </a:rPr>
              <a:t>Restoration, protection and enhancement of the Waters of the State of Minnesota.”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J:\Lessard Council\Amanda\Binders\MN 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203640"/>
            <a:ext cx="838200" cy="793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6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71413"/>
            <a:ext cx="78644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13 Recommendations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(not in priority order)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1094602"/>
            <a:ext cx="899160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4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Expanded </a:t>
            </a:r>
            <a:r>
              <a:rPr lang="en-US" sz="2400" b="1" dirty="0">
                <a:solidFill>
                  <a:srgbClr val="FFFF00"/>
                </a:solidFill>
              </a:rPr>
              <a:t>source water </a:t>
            </a:r>
            <a:r>
              <a:rPr lang="en-US" sz="2400" b="1" dirty="0" smtClean="0">
                <a:solidFill>
                  <a:srgbClr val="FFFF00"/>
                </a:solidFill>
              </a:rPr>
              <a:t>protection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>
                <a:solidFill>
                  <a:srgbClr val="FFFF00"/>
                </a:solidFill>
              </a:rPr>
              <a:t>Reducing excess </a:t>
            </a:r>
            <a:r>
              <a:rPr lang="en-US" sz="2400" b="1" dirty="0" smtClean="0">
                <a:solidFill>
                  <a:srgbClr val="FFFF00"/>
                </a:solidFill>
              </a:rPr>
              <a:t>chloride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Water Sustainability: Data, </a:t>
            </a:r>
            <a:r>
              <a:rPr lang="en-US" sz="2400" b="1" dirty="0">
                <a:solidFill>
                  <a:srgbClr val="FFFF00"/>
                </a:solidFill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</a:rPr>
              <a:t>nformation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</a:rPr>
              <a:t>Education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>
                <a:solidFill>
                  <a:srgbClr val="FFFF00"/>
                </a:solidFill>
              </a:rPr>
              <a:t>Increase drinking water protection </a:t>
            </a:r>
            <a:r>
              <a:rPr lang="en-US" sz="2400" b="1" dirty="0" smtClean="0">
                <a:solidFill>
                  <a:srgbClr val="FFFF00"/>
                </a:solidFill>
              </a:rPr>
              <a:t>fee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>
                <a:solidFill>
                  <a:srgbClr val="FFFF00"/>
                </a:solidFill>
              </a:rPr>
              <a:t>Keeping Water on the Land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Inflow and Infiltration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>
                <a:solidFill>
                  <a:srgbClr val="FFFF00"/>
                </a:solidFill>
              </a:rPr>
              <a:t>Continuation of the LWC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Healthy Soil/ Healthy 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>
                <a:solidFill>
                  <a:srgbClr val="FFFF00"/>
                </a:solidFill>
              </a:rPr>
              <a:t>K-12 Water Education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Preserving </a:t>
            </a:r>
            <a:r>
              <a:rPr lang="en-US" sz="2400" b="1" dirty="0">
                <a:solidFill>
                  <a:srgbClr val="FFFF00"/>
                </a:solidFill>
              </a:rPr>
              <a:t>and protecting our lakes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Peer review of wastewater standards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Water </a:t>
            </a:r>
            <a:r>
              <a:rPr lang="en-US" sz="2400" b="1" dirty="0">
                <a:solidFill>
                  <a:srgbClr val="FFFF00"/>
                </a:solidFill>
              </a:rPr>
              <a:t>Infrastructure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Statewide Water Policy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23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5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1459" y="609600"/>
            <a:ext cx="7162804" cy="106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304800"/>
            <a:ext cx="74675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Recommendations: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Based on discussions:</a:t>
            </a:r>
            <a:br>
              <a:rPr lang="en-US" sz="32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    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LWC  Member comments</a:t>
            </a:r>
          </a:p>
          <a:p>
            <a:r>
              <a:rPr lang="en-US" sz="2400" b="1" dirty="0" smtClean="0">
                <a:solidFill>
                  <a:srgbClr val="FFFF00"/>
                </a:solidFill>
                <a:cs typeface="Arial" pitchFamily="34" charset="0"/>
              </a:rPr>
              <a:t>       Stakeholders </a:t>
            </a:r>
            <a:r>
              <a:rPr lang="en-US" sz="2400" b="1" dirty="0">
                <a:solidFill>
                  <a:srgbClr val="FFFF00"/>
                </a:solidFill>
                <a:cs typeface="Arial" pitchFamily="34" charset="0"/>
              </a:rPr>
              <a:t>suggests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       Agency  suggestions and comment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Recommendations for Legislation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Legislative funding recommendations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Support for proposed stakeholder bills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Funding recommendations for agencies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Support for agency programs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8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8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543800" cy="443198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1) Expanded Source-Water Protection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01071" y="798832"/>
            <a:ext cx="8566729" cy="563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Issue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Enhanced source-water protection for drinking water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Action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Legislative Funding and Recommendations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Budget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Impact: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Minor impact (see below)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 </a:t>
            </a:r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Justification: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Expand protection to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all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drinking water sources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Expand to rivers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and private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wells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Identify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and protect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most-vulnerable aquifers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Support CWC’s policy and approaches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Specific recommendations: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Map most-vulnerable aquifers,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use existing info, GRAPS process ($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300,000).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Policy, authority to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protect vulnerable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aquifers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($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300,000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Pilot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real-time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river monitoring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to detect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threats 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($200,000)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Improve outreach regarding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contaminants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in drinking water ($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200,000)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Support CWC’s policy on vegetative cover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Agencies: (MGS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MDNR. MDA, MPCA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MDH) </a:t>
            </a:r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Discussion 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decision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6" r="19493"/>
          <a:stretch/>
        </p:blipFill>
        <p:spPr bwMode="auto">
          <a:xfrm>
            <a:off x="7086600" y="4850257"/>
            <a:ext cx="1676400" cy="201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630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7005232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2) Reducing excess chloride in our waters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85799" y="881418"/>
            <a:ext cx="6172809" cy="571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Issue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We over apply chloride-based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</a:rPr>
              <a:t>de-icers</a:t>
            </a:r>
            <a:endParaRPr lang="en-US" sz="1600" b="1" dirty="0" smtClean="0">
              <a:solidFill>
                <a:srgbClr val="FF0000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Action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Legislative Funding and Legislation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Budget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Impact: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Minor impact (see below)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 </a:t>
            </a:r>
            <a:endParaRPr lang="en-US" sz="1600" b="1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Justification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: 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De-icing salts impair our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lakes, rivers and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groundwater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Chloride concentrations are increasing in our waters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No practical way to remediate this problem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Limited alternatives to sodium chloride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Cities, towns,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MnDOT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have reduced applications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Needs to be extended to commercial applicators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q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pecific recommendations: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Support CWF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recommendation to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train applicators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(this biennium)</a:t>
            </a:r>
            <a:endParaRPr lang="en-US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Funding: Recommend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permanent general funding of applicator training,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statewide ($500,000 per year)</a:t>
            </a:r>
            <a:endParaRPr lang="en-US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Legislation: Limited liability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certified salt applicators</a:t>
            </a:r>
            <a:endParaRPr lang="en-US" sz="16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628900" algn="l"/>
                <a:tab pos="6306820" algn="l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Funding: Quantify other sources of chloride: septic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systems, water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softening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and dust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suppression </a:t>
            </a:r>
            <a:endParaRPr lang="en-US" sz="16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Discussion and decision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Agency involved (MPCA)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628900" algn="l"/>
                <a:tab pos="6306820" algn="l"/>
              </a:tabLst>
            </a:pPr>
            <a:endParaRPr lang="en-US" sz="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00" y="4876800"/>
            <a:ext cx="2209800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16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0"/>
            <a:ext cx="7005232" cy="387798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3) Water Sustainability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332399"/>
          </a:xfrm>
        </p:spPr>
        <p:txBody>
          <a:bodyPr/>
          <a:lstStyle/>
          <a:p>
            <a:pPr marL="517525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38800" y="4953000"/>
            <a:ext cx="3144032" cy="1676400"/>
            <a:chOff x="-393700" y="2827619"/>
            <a:chExt cx="7556500" cy="3357283"/>
          </a:xfrm>
        </p:grpSpPr>
        <p:grpSp>
          <p:nvGrpSpPr>
            <p:cNvPr id="5" name="Group 80"/>
            <p:cNvGrpSpPr>
              <a:grpSpLocks noChangeAspect="1"/>
            </p:cNvGrpSpPr>
            <p:nvPr/>
          </p:nvGrpSpPr>
          <p:grpSpPr bwMode="auto">
            <a:xfrm>
              <a:off x="5273431" y="3991957"/>
              <a:ext cx="155575" cy="225425"/>
              <a:chOff x="4802" y="1502"/>
              <a:chExt cx="255" cy="370"/>
            </a:xfrm>
          </p:grpSpPr>
          <p:sp>
            <p:nvSpPr>
              <p:cNvPr id="84" name="Freeform 81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5" name="Freeform 82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6" name="Line 83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6" name="Group 27"/>
            <p:cNvGrpSpPr>
              <a:grpSpLocks noChangeAspect="1"/>
            </p:cNvGrpSpPr>
            <p:nvPr/>
          </p:nvGrpSpPr>
          <p:grpSpPr bwMode="auto">
            <a:xfrm>
              <a:off x="2688827" y="3629939"/>
              <a:ext cx="201613" cy="292100"/>
              <a:chOff x="4802" y="1502"/>
              <a:chExt cx="255" cy="370"/>
            </a:xfrm>
          </p:grpSpPr>
          <p:sp>
            <p:nvSpPr>
              <p:cNvPr id="81" name="Freeform 28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2" name="Freeform 29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3" name="Line 30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7" name="Group 80"/>
            <p:cNvGrpSpPr>
              <a:grpSpLocks noChangeAspect="1"/>
            </p:cNvGrpSpPr>
            <p:nvPr/>
          </p:nvGrpSpPr>
          <p:grpSpPr bwMode="auto">
            <a:xfrm>
              <a:off x="3761126" y="3447518"/>
              <a:ext cx="155575" cy="225425"/>
              <a:chOff x="4802" y="1502"/>
              <a:chExt cx="255" cy="370"/>
            </a:xfrm>
          </p:grpSpPr>
          <p:sp>
            <p:nvSpPr>
              <p:cNvPr id="78" name="Freeform 81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" name="Freeform 82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" name="Line 83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8" name="Group 72"/>
            <p:cNvGrpSpPr>
              <a:grpSpLocks noChangeAspect="1"/>
            </p:cNvGrpSpPr>
            <p:nvPr/>
          </p:nvGrpSpPr>
          <p:grpSpPr bwMode="auto">
            <a:xfrm>
              <a:off x="4065344" y="3451950"/>
              <a:ext cx="155575" cy="225425"/>
              <a:chOff x="4802" y="1502"/>
              <a:chExt cx="255" cy="370"/>
            </a:xfrm>
          </p:grpSpPr>
          <p:sp>
            <p:nvSpPr>
              <p:cNvPr id="75" name="Freeform 73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" name="Freeform 74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" name="Line 75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9" name="Group 72"/>
            <p:cNvGrpSpPr>
              <a:grpSpLocks noChangeAspect="1"/>
            </p:cNvGrpSpPr>
            <p:nvPr/>
          </p:nvGrpSpPr>
          <p:grpSpPr bwMode="auto">
            <a:xfrm>
              <a:off x="2540583" y="3695040"/>
              <a:ext cx="155575" cy="225425"/>
              <a:chOff x="4802" y="1502"/>
              <a:chExt cx="255" cy="370"/>
            </a:xfrm>
          </p:grpSpPr>
          <p:sp>
            <p:nvSpPr>
              <p:cNvPr id="72" name="Freeform 73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" name="Freeform 74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" name="Line 75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2503087" y="3848125"/>
              <a:ext cx="438150" cy="95251"/>
            </a:xfrm>
            <a:custGeom>
              <a:avLst/>
              <a:gdLst>
                <a:gd name="connsiteX0" fmla="*/ 0 w 371475"/>
                <a:gd name="connsiteY0" fmla="*/ 0 h 76200"/>
                <a:gd name="connsiteX1" fmla="*/ 371475 w 371475"/>
                <a:gd name="connsiteY1" fmla="*/ 0 h 76200"/>
                <a:gd name="connsiteX2" fmla="*/ 276225 w 371475"/>
                <a:gd name="connsiteY2" fmla="*/ 66675 h 76200"/>
                <a:gd name="connsiteX3" fmla="*/ 166687 w 371475"/>
                <a:gd name="connsiteY3" fmla="*/ 76200 h 76200"/>
                <a:gd name="connsiteX4" fmla="*/ 57150 w 371475"/>
                <a:gd name="connsiteY4" fmla="*/ 66675 h 76200"/>
                <a:gd name="connsiteX5" fmla="*/ 0 w 371475"/>
                <a:gd name="connsiteY5" fmla="*/ 0 h 76200"/>
                <a:gd name="connsiteX0" fmla="*/ 0 w 438150"/>
                <a:gd name="connsiteY0" fmla="*/ 0 h 76200"/>
                <a:gd name="connsiteX1" fmla="*/ 438150 w 438150"/>
                <a:gd name="connsiteY1" fmla="*/ 0 h 76200"/>
                <a:gd name="connsiteX2" fmla="*/ 276225 w 438150"/>
                <a:gd name="connsiteY2" fmla="*/ 66675 h 76200"/>
                <a:gd name="connsiteX3" fmla="*/ 166687 w 438150"/>
                <a:gd name="connsiteY3" fmla="*/ 76200 h 76200"/>
                <a:gd name="connsiteX4" fmla="*/ 57150 w 438150"/>
                <a:gd name="connsiteY4" fmla="*/ 66675 h 76200"/>
                <a:gd name="connsiteX5" fmla="*/ 0 w 438150"/>
                <a:gd name="connsiteY5" fmla="*/ 0 h 76200"/>
                <a:gd name="connsiteX0" fmla="*/ 0 w 438150"/>
                <a:gd name="connsiteY0" fmla="*/ 0 h 80963"/>
                <a:gd name="connsiteX1" fmla="*/ 438150 w 438150"/>
                <a:gd name="connsiteY1" fmla="*/ 0 h 80963"/>
                <a:gd name="connsiteX2" fmla="*/ 285750 w 438150"/>
                <a:gd name="connsiteY2" fmla="*/ 80963 h 80963"/>
                <a:gd name="connsiteX3" fmla="*/ 166687 w 438150"/>
                <a:gd name="connsiteY3" fmla="*/ 76200 h 80963"/>
                <a:gd name="connsiteX4" fmla="*/ 57150 w 438150"/>
                <a:gd name="connsiteY4" fmla="*/ 66675 h 80963"/>
                <a:gd name="connsiteX5" fmla="*/ 0 w 438150"/>
                <a:gd name="connsiteY5" fmla="*/ 0 h 80963"/>
                <a:gd name="connsiteX0" fmla="*/ 0 w 438150"/>
                <a:gd name="connsiteY0" fmla="*/ 0 h 95250"/>
                <a:gd name="connsiteX1" fmla="*/ 438150 w 438150"/>
                <a:gd name="connsiteY1" fmla="*/ 0 h 95250"/>
                <a:gd name="connsiteX2" fmla="*/ 285750 w 438150"/>
                <a:gd name="connsiteY2" fmla="*/ 80963 h 95250"/>
                <a:gd name="connsiteX3" fmla="*/ 200025 w 438150"/>
                <a:gd name="connsiteY3" fmla="*/ 95250 h 95250"/>
                <a:gd name="connsiteX4" fmla="*/ 57150 w 438150"/>
                <a:gd name="connsiteY4" fmla="*/ 66675 h 95250"/>
                <a:gd name="connsiteX5" fmla="*/ 0 w 438150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150" h="95250">
                  <a:moveTo>
                    <a:pt x="0" y="0"/>
                  </a:moveTo>
                  <a:lnTo>
                    <a:pt x="438150" y="0"/>
                  </a:lnTo>
                  <a:lnTo>
                    <a:pt x="285750" y="80963"/>
                  </a:lnTo>
                  <a:lnTo>
                    <a:pt x="200025" y="95250"/>
                  </a:lnTo>
                  <a:lnTo>
                    <a:pt x="57150" y="66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95713" y="3614739"/>
              <a:ext cx="371475" cy="76200"/>
            </a:xfrm>
            <a:custGeom>
              <a:avLst/>
              <a:gdLst>
                <a:gd name="connsiteX0" fmla="*/ 0 w 371475"/>
                <a:gd name="connsiteY0" fmla="*/ 0 h 76200"/>
                <a:gd name="connsiteX1" fmla="*/ 371475 w 371475"/>
                <a:gd name="connsiteY1" fmla="*/ 0 h 76200"/>
                <a:gd name="connsiteX2" fmla="*/ 276225 w 371475"/>
                <a:gd name="connsiteY2" fmla="*/ 66675 h 76200"/>
                <a:gd name="connsiteX3" fmla="*/ 166687 w 371475"/>
                <a:gd name="connsiteY3" fmla="*/ 76200 h 76200"/>
                <a:gd name="connsiteX4" fmla="*/ 57150 w 371475"/>
                <a:gd name="connsiteY4" fmla="*/ 66675 h 76200"/>
                <a:gd name="connsiteX5" fmla="*/ 0 w 371475"/>
                <a:gd name="connsiteY5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475" h="76200">
                  <a:moveTo>
                    <a:pt x="0" y="0"/>
                  </a:moveTo>
                  <a:lnTo>
                    <a:pt x="371475" y="0"/>
                  </a:lnTo>
                  <a:lnTo>
                    <a:pt x="276225" y="66675"/>
                  </a:lnTo>
                  <a:lnTo>
                    <a:pt x="166687" y="76200"/>
                  </a:lnTo>
                  <a:lnTo>
                    <a:pt x="57150" y="66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393700" y="3530600"/>
              <a:ext cx="7556500" cy="2641600"/>
            </a:xfrm>
            <a:custGeom>
              <a:avLst/>
              <a:gdLst>
                <a:gd name="connsiteX0" fmla="*/ 558800 w 7556500"/>
                <a:gd name="connsiteY0" fmla="*/ 482600 h 2641600"/>
                <a:gd name="connsiteX1" fmla="*/ 762000 w 7556500"/>
                <a:gd name="connsiteY1" fmla="*/ 558800 h 2641600"/>
                <a:gd name="connsiteX2" fmla="*/ 901700 w 7556500"/>
                <a:gd name="connsiteY2" fmla="*/ 698500 h 2641600"/>
                <a:gd name="connsiteX3" fmla="*/ 1028700 w 7556500"/>
                <a:gd name="connsiteY3" fmla="*/ 825500 h 2641600"/>
                <a:gd name="connsiteX4" fmla="*/ 1193800 w 7556500"/>
                <a:gd name="connsiteY4" fmla="*/ 876300 h 2641600"/>
                <a:gd name="connsiteX5" fmla="*/ 1371600 w 7556500"/>
                <a:gd name="connsiteY5" fmla="*/ 889000 h 2641600"/>
                <a:gd name="connsiteX6" fmla="*/ 1536700 w 7556500"/>
                <a:gd name="connsiteY6" fmla="*/ 889000 h 2641600"/>
                <a:gd name="connsiteX7" fmla="*/ 1651000 w 7556500"/>
                <a:gd name="connsiteY7" fmla="*/ 850900 h 2641600"/>
                <a:gd name="connsiteX8" fmla="*/ 1828800 w 7556500"/>
                <a:gd name="connsiteY8" fmla="*/ 762000 h 2641600"/>
                <a:gd name="connsiteX9" fmla="*/ 1968500 w 7556500"/>
                <a:gd name="connsiteY9" fmla="*/ 660400 h 2641600"/>
                <a:gd name="connsiteX10" fmla="*/ 2095500 w 7556500"/>
                <a:gd name="connsiteY10" fmla="*/ 546100 h 2641600"/>
                <a:gd name="connsiteX11" fmla="*/ 2171700 w 7556500"/>
                <a:gd name="connsiteY11" fmla="*/ 482600 h 2641600"/>
                <a:gd name="connsiteX12" fmla="*/ 2247900 w 7556500"/>
                <a:gd name="connsiteY12" fmla="*/ 381000 h 2641600"/>
                <a:gd name="connsiteX13" fmla="*/ 2374900 w 7556500"/>
                <a:gd name="connsiteY13" fmla="*/ 304800 h 2641600"/>
                <a:gd name="connsiteX14" fmla="*/ 2540000 w 7556500"/>
                <a:gd name="connsiteY14" fmla="*/ 266700 h 2641600"/>
                <a:gd name="connsiteX15" fmla="*/ 2717800 w 7556500"/>
                <a:gd name="connsiteY15" fmla="*/ 254000 h 2641600"/>
                <a:gd name="connsiteX16" fmla="*/ 2857500 w 7556500"/>
                <a:gd name="connsiteY16" fmla="*/ 292100 h 2641600"/>
                <a:gd name="connsiteX17" fmla="*/ 2933700 w 7556500"/>
                <a:gd name="connsiteY17" fmla="*/ 368300 h 2641600"/>
                <a:gd name="connsiteX18" fmla="*/ 2933700 w 7556500"/>
                <a:gd name="connsiteY18" fmla="*/ 368300 h 2641600"/>
                <a:gd name="connsiteX19" fmla="*/ 3098800 w 7556500"/>
                <a:gd name="connsiteY19" fmla="*/ 419100 h 2641600"/>
                <a:gd name="connsiteX20" fmla="*/ 3098800 w 7556500"/>
                <a:gd name="connsiteY20" fmla="*/ 419100 h 2641600"/>
                <a:gd name="connsiteX21" fmla="*/ 3238500 w 7556500"/>
                <a:gd name="connsiteY21" fmla="*/ 368300 h 2641600"/>
                <a:gd name="connsiteX22" fmla="*/ 3302000 w 7556500"/>
                <a:gd name="connsiteY22" fmla="*/ 330200 h 2641600"/>
                <a:gd name="connsiteX23" fmla="*/ 3429000 w 7556500"/>
                <a:gd name="connsiteY23" fmla="*/ 241300 h 2641600"/>
                <a:gd name="connsiteX24" fmla="*/ 3543300 w 7556500"/>
                <a:gd name="connsiteY24" fmla="*/ 165100 h 2641600"/>
                <a:gd name="connsiteX25" fmla="*/ 3632200 w 7556500"/>
                <a:gd name="connsiteY25" fmla="*/ 76200 h 2641600"/>
                <a:gd name="connsiteX26" fmla="*/ 3733800 w 7556500"/>
                <a:gd name="connsiteY26" fmla="*/ 38100 h 2641600"/>
                <a:gd name="connsiteX27" fmla="*/ 3886200 w 7556500"/>
                <a:gd name="connsiteY27" fmla="*/ 0 h 2641600"/>
                <a:gd name="connsiteX28" fmla="*/ 4000500 w 7556500"/>
                <a:gd name="connsiteY28" fmla="*/ 0 h 2641600"/>
                <a:gd name="connsiteX29" fmla="*/ 4114800 w 7556500"/>
                <a:gd name="connsiteY29" fmla="*/ 0 h 2641600"/>
                <a:gd name="connsiteX30" fmla="*/ 4216400 w 7556500"/>
                <a:gd name="connsiteY30" fmla="*/ 114300 h 2641600"/>
                <a:gd name="connsiteX31" fmla="*/ 4241800 w 7556500"/>
                <a:gd name="connsiteY31" fmla="*/ 152400 h 2641600"/>
                <a:gd name="connsiteX32" fmla="*/ 4381500 w 7556500"/>
                <a:gd name="connsiteY32" fmla="*/ 165100 h 2641600"/>
                <a:gd name="connsiteX33" fmla="*/ 4495800 w 7556500"/>
                <a:gd name="connsiteY33" fmla="*/ 127000 h 2641600"/>
                <a:gd name="connsiteX34" fmla="*/ 4572000 w 7556500"/>
                <a:gd name="connsiteY34" fmla="*/ 76200 h 2641600"/>
                <a:gd name="connsiteX35" fmla="*/ 4635500 w 7556500"/>
                <a:gd name="connsiteY35" fmla="*/ 50800 h 2641600"/>
                <a:gd name="connsiteX36" fmla="*/ 4851400 w 7556500"/>
                <a:gd name="connsiteY36" fmla="*/ 50800 h 2641600"/>
                <a:gd name="connsiteX37" fmla="*/ 5003800 w 7556500"/>
                <a:gd name="connsiteY37" fmla="*/ 139700 h 2641600"/>
                <a:gd name="connsiteX38" fmla="*/ 5054600 w 7556500"/>
                <a:gd name="connsiteY38" fmla="*/ 203200 h 2641600"/>
                <a:gd name="connsiteX39" fmla="*/ 5156200 w 7556500"/>
                <a:gd name="connsiteY39" fmla="*/ 317500 h 2641600"/>
                <a:gd name="connsiteX40" fmla="*/ 5232400 w 7556500"/>
                <a:gd name="connsiteY40" fmla="*/ 457200 h 2641600"/>
                <a:gd name="connsiteX41" fmla="*/ 5359400 w 7556500"/>
                <a:gd name="connsiteY41" fmla="*/ 609600 h 2641600"/>
                <a:gd name="connsiteX42" fmla="*/ 5486400 w 7556500"/>
                <a:gd name="connsiteY42" fmla="*/ 685800 h 2641600"/>
                <a:gd name="connsiteX43" fmla="*/ 5702300 w 7556500"/>
                <a:gd name="connsiteY43" fmla="*/ 685800 h 2641600"/>
                <a:gd name="connsiteX44" fmla="*/ 5803900 w 7556500"/>
                <a:gd name="connsiteY44" fmla="*/ 647700 h 2641600"/>
                <a:gd name="connsiteX45" fmla="*/ 5803900 w 7556500"/>
                <a:gd name="connsiteY45" fmla="*/ 647700 h 2641600"/>
                <a:gd name="connsiteX46" fmla="*/ 5981700 w 7556500"/>
                <a:gd name="connsiteY46" fmla="*/ 635000 h 2641600"/>
                <a:gd name="connsiteX47" fmla="*/ 6045200 w 7556500"/>
                <a:gd name="connsiteY47" fmla="*/ 685800 h 2641600"/>
                <a:gd name="connsiteX48" fmla="*/ 6261100 w 7556500"/>
                <a:gd name="connsiteY48" fmla="*/ 825500 h 2641600"/>
                <a:gd name="connsiteX49" fmla="*/ 6400800 w 7556500"/>
                <a:gd name="connsiteY49" fmla="*/ 965200 h 2641600"/>
                <a:gd name="connsiteX50" fmla="*/ 6477000 w 7556500"/>
                <a:gd name="connsiteY50" fmla="*/ 1003300 h 2641600"/>
                <a:gd name="connsiteX51" fmla="*/ 6654800 w 7556500"/>
                <a:gd name="connsiteY51" fmla="*/ 1028700 h 2641600"/>
                <a:gd name="connsiteX52" fmla="*/ 6819900 w 7556500"/>
                <a:gd name="connsiteY52" fmla="*/ 1003300 h 2641600"/>
                <a:gd name="connsiteX53" fmla="*/ 6921500 w 7556500"/>
                <a:gd name="connsiteY53" fmla="*/ 952500 h 2641600"/>
                <a:gd name="connsiteX54" fmla="*/ 7035800 w 7556500"/>
                <a:gd name="connsiteY54" fmla="*/ 838200 h 2641600"/>
                <a:gd name="connsiteX55" fmla="*/ 7112000 w 7556500"/>
                <a:gd name="connsiteY55" fmla="*/ 749300 h 2641600"/>
                <a:gd name="connsiteX56" fmla="*/ 7150100 w 7556500"/>
                <a:gd name="connsiteY56" fmla="*/ 660400 h 2641600"/>
                <a:gd name="connsiteX57" fmla="*/ 7251700 w 7556500"/>
                <a:gd name="connsiteY57" fmla="*/ 622300 h 2641600"/>
                <a:gd name="connsiteX58" fmla="*/ 7556500 w 7556500"/>
                <a:gd name="connsiteY58" fmla="*/ 622300 h 2641600"/>
                <a:gd name="connsiteX59" fmla="*/ 7556500 w 7556500"/>
                <a:gd name="connsiteY59" fmla="*/ 2641600 h 2641600"/>
                <a:gd name="connsiteX60" fmla="*/ 0 w 7556500"/>
                <a:gd name="connsiteY60" fmla="*/ 2641600 h 2641600"/>
                <a:gd name="connsiteX61" fmla="*/ 0 w 7556500"/>
                <a:gd name="connsiteY61" fmla="*/ 381000 h 2641600"/>
                <a:gd name="connsiteX62" fmla="*/ 558800 w 7556500"/>
                <a:gd name="connsiteY62" fmla="*/ 482600 h 264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7556500" h="2641600">
                  <a:moveTo>
                    <a:pt x="558800" y="482600"/>
                  </a:moveTo>
                  <a:lnTo>
                    <a:pt x="762000" y="558800"/>
                  </a:lnTo>
                  <a:lnTo>
                    <a:pt x="901700" y="698500"/>
                  </a:lnTo>
                  <a:lnTo>
                    <a:pt x="1028700" y="825500"/>
                  </a:lnTo>
                  <a:lnTo>
                    <a:pt x="1193800" y="876300"/>
                  </a:lnTo>
                  <a:lnTo>
                    <a:pt x="1371600" y="889000"/>
                  </a:lnTo>
                  <a:lnTo>
                    <a:pt x="1536700" y="889000"/>
                  </a:lnTo>
                  <a:lnTo>
                    <a:pt x="1651000" y="850900"/>
                  </a:lnTo>
                  <a:lnTo>
                    <a:pt x="1828800" y="762000"/>
                  </a:lnTo>
                  <a:lnTo>
                    <a:pt x="1968500" y="660400"/>
                  </a:lnTo>
                  <a:lnTo>
                    <a:pt x="2095500" y="546100"/>
                  </a:lnTo>
                  <a:lnTo>
                    <a:pt x="2171700" y="482600"/>
                  </a:lnTo>
                  <a:lnTo>
                    <a:pt x="2247900" y="381000"/>
                  </a:lnTo>
                  <a:lnTo>
                    <a:pt x="2374900" y="304800"/>
                  </a:lnTo>
                  <a:lnTo>
                    <a:pt x="2540000" y="266700"/>
                  </a:lnTo>
                  <a:lnTo>
                    <a:pt x="2717800" y="254000"/>
                  </a:lnTo>
                  <a:lnTo>
                    <a:pt x="2857500" y="292100"/>
                  </a:lnTo>
                  <a:lnTo>
                    <a:pt x="2933700" y="368300"/>
                  </a:lnTo>
                  <a:lnTo>
                    <a:pt x="2933700" y="368300"/>
                  </a:lnTo>
                  <a:lnTo>
                    <a:pt x="3098800" y="419100"/>
                  </a:lnTo>
                  <a:lnTo>
                    <a:pt x="3098800" y="419100"/>
                  </a:lnTo>
                  <a:lnTo>
                    <a:pt x="3238500" y="368300"/>
                  </a:lnTo>
                  <a:lnTo>
                    <a:pt x="3302000" y="330200"/>
                  </a:lnTo>
                  <a:lnTo>
                    <a:pt x="3429000" y="241300"/>
                  </a:lnTo>
                  <a:lnTo>
                    <a:pt x="3543300" y="165100"/>
                  </a:lnTo>
                  <a:lnTo>
                    <a:pt x="3632200" y="76200"/>
                  </a:lnTo>
                  <a:lnTo>
                    <a:pt x="3733800" y="38100"/>
                  </a:lnTo>
                  <a:lnTo>
                    <a:pt x="3886200" y="0"/>
                  </a:lnTo>
                  <a:lnTo>
                    <a:pt x="4000500" y="0"/>
                  </a:lnTo>
                  <a:lnTo>
                    <a:pt x="4114800" y="0"/>
                  </a:lnTo>
                  <a:lnTo>
                    <a:pt x="4216400" y="114300"/>
                  </a:lnTo>
                  <a:lnTo>
                    <a:pt x="4241800" y="152400"/>
                  </a:lnTo>
                  <a:lnTo>
                    <a:pt x="4381500" y="165100"/>
                  </a:lnTo>
                  <a:lnTo>
                    <a:pt x="4495800" y="127000"/>
                  </a:lnTo>
                  <a:lnTo>
                    <a:pt x="4572000" y="76200"/>
                  </a:lnTo>
                  <a:lnTo>
                    <a:pt x="4635500" y="50800"/>
                  </a:lnTo>
                  <a:lnTo>
                    <a:pt x="4851400" y="50800"/>
                  </a:lnTo>
                  <a:lnTo>
                    <a:pt x="5003800" y="139700"/>
                  </a:lnTo>
                  <a:lnTo>
                    <a:pt x="5054600" y="203200"/>
                  </a:lnTo>
                  <a:lnTo>
                    <a:pt x="5156200" y="317500"/>
                  </a:lnTo>
                  <a:lnTo>
                    <a:pt x="5232400" y="457200"/>
                  </a:lnTo>
                  <a:lnTo>
                    <a:pt x="5359400" y="609600"/>
                  </a:lnTo>
                  <a:lnTo>
                    <a:pt x="5486400" y="685800"/>
                  </a:lnTo>
                  <a:lnTo>
                    <a:pt x="5702300" y="685800"/>
                  </a:lnTo>
                  <a:lnTo>
                    <a:pt x="5803900" y="647700"/>
                  </a:lnTo>
                  <a:lnTo>
                    <a:pt x="5803900" y="647700"/>
                  </a:lnTo>
                  <a:lnTo>
                    <a:pt x="5981700" y="635000"/>
                  </a:lnTo>
                  <a:lnTo>
                    <a:pt x="6045200" y="685800"/>
                  </a:lnTo>
                  <a:lnTo>
                    <a:pt x="6261100" y="825500"/>
                  </a:lnTo>
                  <a:lnTo>
                    <a:pt x="6400800" y="965200"/>
                  </a:lnTo>
                  <a:lnTo>
                    <a:pt x="6477000" y="1003300"/>
                  </a:lnTo>
                  <a:lnTo>
                    <a:pt x="6654800" y="1028700"/>
                  </a:lnTo>
                  <a:lnTo>
                    <a:pt x="6819900" y="1003300"/>
                  </a:lnTo>
                  <a:lnTo>
                    <a:pt x="6921500" y="952500"/>
                  </a:lnTo>
                  <a:lnTo>
                    <a:pt x="7035800" y="838200"/>
                  </a:lnTo>
                  <a:lnTo>
                    <a:pt x="7112000" y="749300"/>
                  </a:lnTo>
                  <a:lnTo>
                    <a:pt x="7150100" y="660400"/>
                  </a:lnTo>
                  <a:lnTo>
                    <a:pt x="7251700" y="622300"/>
                  </a:lnTo>
                  <a:lnTo>
                    <a:pt x="7556500" y="622300"/>
                  </a:lnTo>
                  <a:lnTo>
                    <a:pt x="7556500" y="2641600"/>
                  </a:lnTo>
                  <a:lnTo>
                    <a:pt x="0" y="2641600"/>
                  </a:lnTo>
                  <a:lnTo>
                    <a:pt x="0" y="381000"/>
                  </a:lnTo>
                  <a:lnTo>
                    <a:pt x="558800" y="482600"/>
                  </a:lnTo>
                  <a:close/>
                </a:path>
              </a:pathLst>
            </a:custGeom>
            <a:pattFill prst="smConfetti">
              <a:fgClr>
                <a:srgbClr val="6633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-381000" y="3771903"/>
              <a:ext cx="7540625" cy="2412999"/>
            </a:xfrm>
            <a:custGeom>
              <a:avLst/>
              <a:gdLst>
                <a:gd name="connsiteX0" fmla="*/ 0 w 7531100"/>
                <a:gd name="connsiteY0" fmla="*/ 0 h 1511300"/>
                <a:gd name="connsiteX1" fmla="*/ 7531100 w 7531100"/>
                <a:gd name="connsiteY1" fmla="*/ 254000 h 1511300"/>
                <a:gd name="connsiteX2" fmla="*/ 7531100 w 7531100"/>
                <a:gd name="connsiteY2" fmla="*/ 1511300 h 1511300"/>
                <a:gd name="connsiteX3" fmla="*/ 25400 w 7531100"/>
                <a:gd name="connsiteY3" fmla="*/ 1473200 h 1511300"/>
                <a:gd name="connsiteX4" fmla="*/ 0 w 7531100"/>
                <a:gd name="connsiteY4" fmla="*/ 0 h 1511300"/>
                <a:gd name="connsiteX0" fmla="*/ 0 w 7543800"/>
                <a:gd name="connsiteY0" fmla="*/ 317500 h 1828800"/>
                <a:gd name="connsiteX1" fmla="*/ 7543800 w 7543800"/>
                <a:gd name="connsiteY1" fmla="*/ 0 h 1828800"/>
                <a:gd name="connsiteX2" fmla="*/ 7531100 w 7543800"/>
                <a:gd name="connsiteY2" fmla="*/ 1828800 h 1828800"/>
                <a:gd name="connsiteX3" fmla="*/ 25400 w 7543800"/>
                <a:gd name="connsiteY3" fmla="*/ 1790700 h 1828800"/>
                <a:gd name="connsiteX4" fmla="*/ 0 w 7543800"/>
                <a:gd name="connsiteY4" fmla="*/ 317500 h 1828800"/>
                <a:gd name="connsiteX0" fmla="*/ 0 w 7531100"/>
                <a:gd name="connsiteY0" fmla="*/ 0 h 2006600"/>
                <a:gd name="connsiteX1" fmla="*/ 7531100 w 7531100"/>
                <a:gd name="connsiteY1" fmla="*/ 177800 h 2006600"/>
                <a:gd name="connsiteX2" fmla="*/ 7518400 w 7531100"/>
                <a:gd name="connsiteY2" fmla="*/ 2006600 h 2006600"/>
                <a:gd name="connsiteX3" fmla="*/ 12700 w 7531100"/>
                <a:gd name="connsiteY3" fmla="*/ 1968500 h 2006600"/>
                <a:gd name="connsiteX4" fmla="*/ 0 w 7531100"/>
                <a:gd name="connsiteY4" fmla="*/ 0 h 2006600"/>
                <a:gd name="connsiteX0" fmla="*/ 0 w 7531100"/>
                <a:gd name="connsiteY0" fmla="*/ 0 h 2006600"/>
                <a:gd name="connsiteX1" fmla="*/ 2895600 w 7531100"/>
                <a:gd name="connsiteY1" fmla="*/ 76200 h 2006600"/>
                <a:gd name="connsiteX2" fmla="*/ 7531100 w 7531100"/>
                <a:gd name="connsiteY2" fmla="*/ 177800 h 2006600"/>
                <a:gd name="connsiteX3" fmla="*/ 7518400 w 7531100"/>
                <a:gd name="connsiteY3" fmla="*/ 2006600 h 2006600"/>
                <a:gd name="connsiteX4" fmla="*/ 12700 w 7531100"/>
                <a:gd name="connsiteY4" fmla="*/ 1968500 h 2006600"/>
                <a:gd name="connsiteX5" fmla="*/ 0 w 7531100"/>
                <a:gd name="connsiteY5" fmla="*/ 0 h 2006600"/>
                <a:gd name="connsiteX0" fmla="*/ 0 w 7531100"/>
                <a:gd name="connsiteY0" fmla="*/ 0 h 2006600"/>
                <a:gd name="connsiteX1" fmla="*/ 2895600 w 7531100"/>
                <a:gd name="connsiteY1" fmla="*/ 0 h 2006600"/>
                <a:gd name="connsiteX2" fmla="*/ 7531100 w 7531100"/>
                <a:gd name="connsiteY2" fmla="*/ 177800 h 2006600"/>
                <a:gd name="connsiteX3" fmla="*/ 7518400 w 7531100"/>
                <a:gd name="connsiteY3" fmla="*/ 2006600 h 2006600"/>
                <a:gd name="connsiteX4" fmla="*/ 12700 w 7531100"/>
                <a:gd name="connsiteY4" fmla="*/ 1968500 h 2006600"/>
                <a:gd name="connsiteX5" fmla="*/ 0 w 7531100"/>
                <a:gd name="connsiteY5" fmla="*/ 0 h 2006600"/>
                <a:gd name="connsiteX0" fmla="*/ 0 w 7531100"/>
                <a:gd name="connsiteY0" fmla="*/ 0 h 2006600"/>
                <a:gd name="connsiteX1" fmla="*/ 2895600 w 7531100"/>
                <a:gd name="connsiteY1" fmla="*/ 0 h 2006600"/>
                <a:gd name="connsiteX2" fmla="*/ 5524500 w 7531100"/>
                <a:gd name="connsiteY2" fmla="*/ 101600 h 2006600"/>
                <a:gd name="connsiteX3" fmla="*/ 7531100 w 7531100"/>
                <a:gd name="connsiteY3" fmla="*/ 177800 h 2006600"/>
                <a:gd name="connsiteX4" fmla="*/ 7518400 w 7531100"/>
                <a:gd name="connsiteY4" fmla="*/ 2006600 h 2006600"/>
                <a:gd name="connsiteX5" fmla="*/ 12700 w 7531100"/>
                <a:gd name="connsiteY5" fmla="*/ 1968500 h 2006600"/>
                <a:gd name="connsiteX6" fmla="*/ 0 w 7531100"/>
                <a:gd name="connsiteY6" fmla="*/ 0 h 2006600"/>
                <a:gd name="connsiteX0" fmla="*/ 0 w 7531100"/>
                <a:gd name="connsiteY0" fmla="*/ 0 h 2006600"/>
                <a:gd name="connsiteX1" fmla="*/ 2895600 w 7531100"/>
                <a:gd name="connsiteY1" fmla="*/ 0 h 2006600"/>
                <a:gd name="connsiteX2" fmla="*/ 5549900 w 7531100"/>
                <a:gd name="connsiteY2" fmla="*/ 165100 h 2006600"/>
                <a:gd name="connsiteX3" fmla="*/ 7531100 w 7531100"/>
                <a:gd name="connsiteY3" fmla="*/ 177800 h 2006600"/>
                <a:gd name="connsiteX4" fmla="*/ 7518400 w 7531100"/>
                <a:gd name="connsiteY4" fmla="*/ 2006600 h 2006600"/>
                <a:gd name="connsiteX5" fmla="*/ 12700 w 7531100"/>
                <a:gd name="connsiteY5" fmla="*/ 1968500 h 2006600"/>
                <a:gd name="connsiteX6" fmla="*/ 0 w 7531100"/>
                <a:gd name="connsiteY6" fmla="*/ 0 h 2006600"/>
                <a:gd name="connsiteX0" fmla="*/ 0 w 7531100"/>
                <a:gd name="connsiteY0" fmla="*/ 6350 h 2012950"/>
                <a:gd name="connsiteX1" fmla="*/ 2419350 w 7531100"/>
                <a:gd name="connsiteY1" fmla="*/ 0 h 2012950"/>
                <a:gd name="connsiteX2" fmla="*/ 2895600 w 7531100"/>
                <a:gd name="connsiteY2" fmla="*/ 6350 h 2012950"/>
                <a:gd name="connsiteX3" fmla="*/ 5549900 w 7531100"/>
                <a:gd name="connsiteY3" fmla="*/ 171450 h 2012950"/>
                <a:gd name="connsiteX4" fmla="*/ 7531100 w 7531100"/>
                <a:gd name="connsiteY4" fmla="*/ 184150 h 2012950"/>
                <a:gd name="connsiteX5" fmla="*/ 7518400 w 7531100"/>
                <a:gd name="connsiteY5" fmla="*/ 2012950 h 2012950"/>
                <a:gd name="connsiteX6" fmla="*/ 12700 w 7531100"/>
                <a:gd name="connsiteY6" fmla="*/ 1974850 h 2012950"/>
                <a:gd name="connsiteX7" fmla="*/ 0 w 7531100"/>
                <a:gd name="connsiteY7" fmla="*/ 6350 h 2012950"/>
                <a:gd name="connsiteX0" fmla="*/ 0 w 7531100"/>
                <a:gd name="connsiteY0" fmla="*/ 15875 h 2022475"/>
                <a:gd name="connsiteX1" fmla="*/ 2181225 w 7531100"/>
                <a:gd name="connsiteY1" fmla="*/ 0 h 2022475"/>
                <a:gd name="connsiteX2" fmla="*/ 2419350 w 7531100"/>
                <a:gd name="connsiteY2" fmla="*/ 9525 h 2022475"/>
                <a:gd name="connsiteX3" fmla="*/ 2895600 w 7531100"/>
                <a:gd name="connsiteY3" fmla="*/ 15875 h 2022475"/>
                <a:gd name="connsiteX4" fmla="*/ 5549900 w 7531100"/>
                <a:gd name="connsiteY4" fmla="*/ 180975 h 2022475"/>
                <a:gd name="connsiteX5" fmla="*/ 7531100 w 7531100"/>
                <a:gd name="connsiteY5" fmla="*/ 193675 h 2022475"/>
                <a:gd name="connsiteX6" fmla="*/ 7518400 w 7531100"/>
                <a:gd name="connsiteY6" fmla="*/ 2022475 h 2022475"/>
                <a:gd name="connsiteX7" fmla="*/ 12700 w 7531100"/>
                <a:gd name="connsiteY7" fmla="*/ 1984375 h 2022475"/>
                <a:gd name="connsiteX8" fmla="*/ 0 w 7531100"/>
                <a:gd name="connsiteY8" fmla="*/ 15875 h 2022475"/>
                <a:gd name="connsiteX0" fmla="*/ 0 w 7531100"/>
                <a:gd name="connsiteY0" fmla="*/ 295275 h 2301875"/>
                <a:gd name="connsiteX1" fmla="*/ 2181225 w 7531100"/>
                <a:gd name="connsiteY1" fmla="*/ 279400 h 2301875"/>
                <a:gd name="connsiteX2" fmla="*/ 2419350 w 7531100"/>
                <a:gd name="connsiteY2" fmla="*/ 288925 h 2301875"/>
                <a:gd name="connsiteX3" fmla="*/ 2876550 w 7531100"/>
                <a:gd name="connsiteY3" fmla="*/ 0 h 2301875"/>
                <a:gd name="connsiteX4" fmla="*/ 5549900 w 7531100"/>
                <a:gd name="connsiteY4" fmla="*/ 460375 h 2301875"/>
                <a:gd name="connsiteX5" fmla="*/ 7531100 w 7531100"/>
                <a:gd name="connsiteY5" fmla="*/ 473075 h 2301875"/>
                <a:gd name="connsiteX6" fmla="*/ 7518400 w 7531100"/>
                <a:gd name="connsiteY6" fmla="*/ 2301875 h 2301875"/>
                <a:gd name="connsiteX7" fmla="*/ 12700 w 7531100"/>
                <a:gd name="connsiteY7" fmla="*/ 2263775 h 2301875"/>
                <a:gd name="connsiteX8" fmla="*/ 0 w 7531100"/>
                <a:gd name="connsiteY8" fmla="*/ 295275 h 2301875"/>
                <a:gd name="connsiteX0" fmla="*/ 0 w 7531100"/>
                <a:gd name="connsiteY0" fmla="*/ 295275 h 2301875"/>
                <a:gd name="connsiteX1" fmla="*/ 2181225 w 7531100"/>
                <a:gd name="connsiteY1" fmla="*/ 279400 h 2301875"/>
                <a:gd name="connsiteX2" fmla="*/ 2486025 w 7531100"/>
                <a:gd name="connsiteY2" fmla="*/ 184150 h 2301875"/>
                <a:gd name="connsiteX3" fmla="*/ 2876550 w 7531100"/>
                <a:gd name="connsiteY3" fmla="*/ 0 h 2301875"/>
                <a:gd name="connsiteX4" fmla="*/ 5549900 w 7531100"/>
                <a:gd name="connsiteY4" fmla="*/ 460375 h 2301875"/>
                <a:gd name="connsiteX5" fmla="*/ 7531100 w 7531100"/>
                <a:gd name="connsiteY5" fmla="*/ 473075 h 2301875"/>
                <a:gd name="connsiteX6" fmla="*/ 7518400 w 7531100"/>
                <a:gd name="connsiteY6" fmla="*/ 2301875 h 2301875"/>
                <a:gd name="connsiteX7" fmla="*/ 12700 w 7531100"/>
                <a:gd name="connsiteY7" fmla="*/ 2263775 h 2301875"/>
                <a:gd name="connsiteX8" fmla="*/ 0 w 7531100"/>
                <a:gd name="connsiteY8" fmla="*/ 295275 h 2301875"/>
                <a:gd name="connsiteX0" fmla="*/ 0 w 7531100"/>
                <a:gd name="connsiteY0" fmla="*/ 295275 h 2301875"/>
                <a:gd name="connsiteX1" fmla="*/ 2181225 w 7531100"/>
                <a:gd name="connsiteY1" fmla="*/ 279400 h 2301875"/>
                <a:gd name="connsiteX2" fmla="*/ 2486025 w 7531100"/>
                <a:gd name="connsiteY2" fmla="*/ 184150 h 2301875"/>
                <a:gd name="connsiteX3" fmla="*/ 2876550 w 7531100"/>
                <a:gd name="connsiteY3" fmla="*/ 0 h 2301875"/>
                <a:gd name="connsiteX4" fmla="*/ 3562350 w 7531100"/>
                <a:gd name="connsiteY4" fmla="*/ 107951 h 2301875"/>
                <a:gd name="connsiteX5" fmla="*/ 5549900 w 7531100"/>
                <a:gd name="connsiteY5" fmla="*/ 460375 h 2301875"/>
                <a:gd name="connsiteX6" fmla="*/ 7531100 w 7531100"/>
                <a:gd name="connsiteY6" fmla="*/ 473075 h 2301875"/>
                <a:gd name="connsiteX7" fmla="*/ 7518400 w 7531100"/>
                <a:gd name="connsiteY7" fmla="*/ 2301875 h 2301875"/>
                <a:gd name="connsiteX8" fmla="*/ 12700 w 7531100"/>
                <a:gd name="connsiteY8" fmla="*/ 2263775 h 2301875"/>
                <a:gd name="connsiteX9" fmla="*/ 0 w 7531100"/>
                <a:gd name="connsiteY9" fmla="*/ 295275 h 2301875"/>
                <a:gd name="connsiteX0" fmla="*/ 0 w 7531100"/>
                <a:gd name="connsiteY0" fmla="*/ 301624 h 2308224"/>
                <a:gd name="connsiteX1" fmla="*/ 2181225 w 7531100"/>
                <a:gd name="connsiteY1" fmla="*/ 285749 h 2308224"/>
                <a:gd name="connsiteX2" fmla="*/ 2486025 w 7531100"/>
                <a:gd name="connsiteY2" fmla="*/ 190499 h 2308224"/>
                <a:gd name="connsiteX3" fmla="*/ 2876550 w 7531100"/>
                <a:gd name="connsiteY3" fmla="*/ 6349 h 2308224"/>
                <a:gd name="connsiteX4" fmla="*/ 3457575 w 7531100"/>
                <a:gd name="connsiteY4" fmla="*/ 0 h 2308224"/>
                <a:gd name="connsiteX5" fmla="*/ 5549900 w 7531100"/>
                <a:gd name="connsiteY5" fmla="*/ 466724 h 2308224"/>
                <a:gd name="connsiteX6" fmla="*/ 7531100 w 7531100"/>
                <a:gd name="connsiteY6" fmla="*/ 479424 h 2308224"/>
                <a:gd name="connsiteX7" fmla="*/ 7518400 w 7531100"/>
                <a:gd name="connsiteY7" fmla="*/ 2308224 h 2308224"/>
                <a:gd name="connsiteX8" fmla="*/ 12700 w 7531100"/>
                <a:gd name="connsiteY8" fmla="*/ 2270124 h 2308224"/>
                <a:gd name="connsiteX9" fmla="*/ 0 w 7531100"/>
                <a:gd name="connsiteY9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81225 w 7531100"/>
                <a:gd name="connsiteY2" fmla="*/ 285749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5549900 w 7531100"/>
                <a:gd name="connsiteY6" fmla="*/ 466724 h 2308224"/>
                <a:gd name="connsiteX7" fmla="*/ 7531100 w 7531100"/>
                <a:gd name="connsiteY7" fmla="*/ 479424 h 2308224"/>
                <a:gd name="connsiteX8" fmla="*/ 7518400 w 7531100"/>
                <a:gd name="connsiteY8" fmla="*/ 2308224 h 2308224"/>
                <a:gd name="connsiteX9" fmla="*/ 12700 w 7531100"/>
                <a:gd name="connsiteY9" fmla="*/ 2270124 h 2308224"/>
                <a:gd name="connsiteX10" fmla="*/ 0 w 7531100"/>
                <a:gd name="connsiteY10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81225 w 7531100"/>
                <a:gd name="connsiteY2" fmla="*/ 285749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4610100 w 7531100"/>
                <a:gd name="connsiteY6" fmla="*/ 266700 h 2308224"/>
                <a:gd name="connsiteX7" fmla="*/ 5549900 w 7531100"/>
                <a:gd name="connsiteY7" fmla="*/ 466724 h 2308224"/>
                <a:gd name="connsiteX8" fmla="*/ 7531100 w 7531100"/>
                <a:gd name="connsiteY8" fmla="*/ 479424 h 2308224"/>
                <a:gd name="connsiteX9" fmla="*/ 7518400 w 7531100"/>
                <a:gd name="connsiteY9" fmla="*/ 2308224 h 2308224"/>
                <a:gd name="connsiteX10" fmla="*/ 12700 w 7531100"/>
                <a:gd name="connsiteY10" fmla="*/ 2270124 h 2308224"/>
                <a:gd name="connsiteX11" fmla="*/ 0 w 7531100"/>
                <a:gd name="connsiteY11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81225 w 7531100"/>
                <a:gd name="connsiteY2" fmla="*/ 285749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4048125 w 7531100"/>
                <a:gd name="connsiteY6" fmla="*/ 133350 h 2308224"/>
                <a:gd name="connsiteX7" fmla="*/ 4610100 w 7531100"/>
                <a:gd name="connsiteY7" fmla="*/ 266700 h 2308224"/>
                <a:gd name="connsiteX8" fmla="*/ 5549900 w 7531100"/>
                <a:gd name="connsiteY8" fmla="*/ 466724 h 2308224"/>
                <a:gd name="connsiteX9" fmla="*/ 7531100 w 7531100"/>
                <a:gd name="connsiteY9" fmla="*/ 479424 h 2308224"/>
                <a:gd name="connsiteX10" fmla="*/ 7518400 w 7531100"/>
                <a:gd name="connsiteY10" fmla="*/ 2308224 h 2308224"/>
                <a:gd name="connsiteX11" fmla="*/ 12700 w 7531100"/>
                <a:gd name="connsiteY11" fmla="*/ 2270124 h 2308224"/>
                <a:gd name="connsiteX12" fmla="*/ 0 w 7531100"/>
                <a:gd name="connsiteY12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81225 w 7531100"/>
                <a:gd name="connsiteY2" fmla="*/ 285749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3705225 w 7531100"/>
                <a:gd name="connsiteY6" fmla="*/ 57150 h 2308224"/>
                <a:gd name="connsiteX7" fmla="*/ 4048125 w 7531100"/>
                <a:gd name="connsiteY7" fmla="*/ 133350 h 2308224"/>
                <a:gd name="connsiteX8" fmla="*/ 4610100 w 7531100"/>
                <a:gd name="connsiteY8" fmla="*/ 266700 h 2308224"/>
                <a:gd name="connsiteX9" fmla="*/ 5549900 w 7531100"/>
                <a:gd name="connsiteY9" fmla="*/ 466724 h 2308224"/>
                <a:gd name="connsiteX10" fmla="*/ 7531100 w 7531100"/>
                <a:gd name="connsiteY10" fmla="*/ 479424 h 2308224"/>
                <a:gd name="connsiteX11" fmla="*/ 7518400 w 7531100"/>
                <a:gd name="connsiteY11" fmla="*/ 2308224 h 2308224"/>
                <a:gd name="connsiteX12" fmla="*/ 12700 w 7531100"/>
                <a:gd name="connsiteY12" fmla="*/ 2270124 h 2308224"/>
                <a:gd name="connsiteX13" fmla="*/ 0 w 7531100"/>
                <a:gd name="connsiteY13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81225 w 7531100"/>
                <a:gd name="connsiteY2" fmla="*/ 285749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3705225 w 7531100"/>
                <a:gd name="connsiteY6" fmla="*/ 57150 h 2308224"/>
                <a:gd name="connsiteX7" fmla="*/ 4048125 w 7531100"/>
                <a:gd name="connsiteY7" fmla="*/ 133350 h 2308224"/>
                <a:gd name="connsiteX8" fmla="*/ 4610100 w 7531100"/>
                <a:gd name="connsiteY8" fmla="*/ 266700 h 2308224"/>
                <a:gd name="connsiteX9" fmla="*/ 5549900 w 7531100"/>
                <a:gd name="connsiteY9" fmla="*/ 466724 h 2308224"/>
                <a:gd name="connsiteX10" fmla="*/ 5876925 w 7531100"/>
                <a:gd name="connsiteY10" fmla="*/ 457200 h 2308224"/>
                <a:gd name="connsiteX11" fmla="*/ 7531100 w 7531100"/>
                <a:gd name="connsiteY11" fmla="*/ 479424 h 2308224"/>
                <a:gd name="connsiteX12" fmla="*/ 7518400 w 7531100"/>
                <a:gd name="connsiteY12" fmla="*/ 2308224 h 2308224"/>
                <a:gd name="connsiteX13" fmla="*/ 12700 w 7531100"/>
                <a:gd name="connsiteY13" fmla="*/ 2270124 h 2308224"/>
                <a:gd name="connsiteX14" fmla="*/ 0 w 7531100"/>
                <a:gd name="connsiteY14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81225 w 7531100"/>
                <a:gd name="connsiteY2" fmla="*/ 285749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3705225 w 7531100"/>
                <a:gd name="connsiteY6" fmla="*/ 57150 h 2308224"/>
                <a:gd name="connsiteX7" fmla="*/ 4048125 w 7531100"/>
                <a:gd name="connsiteY7" fmla="*/ 133350 h 2308224"/>
                <a:gd name="connsiteX8" fmla="*/ 4610100 w 7531100"/>
                <a:gd name="connsiteY8" fmla="*/ 266700 h 2308224"/>
                <a:gd name="connsiteX9" fmla="*/ 5549900 w 7531100"/>
                <a:gd name="connsiteY9" fmla="*/ 466724 h 2308224"/>
                <a:gd name="connsiteX10" fmla="*/ 5876925 w 7531100"/>
                <a:gd name="connsiteY10" fmla="*/ 457200 h 2308224"/>
                <a:gd name="connsiteX11" fmla="*/ 6172200 w 7531100"/>
                <a:gd name="connsiteY11" fmla="*/ 447675 h 2308224"/>
                <a:gd name="connsiteX12" fmla="*/ 7531100 w 7531100"/>
                <a:gd name="connsiteY12" fmla="*/ 479424 h 2308224"/>
                <a:gd name="connsiteX13" fmla="*/ 7518400 w 7531100"/>
                <a:gd name="connsiteY13" fmla="*/ 2308224 h 2308224"/>
                <a:gd name="connsiteX14" fmla="*/ 12700 w 7531100"/>
                <a:gd name="connsiteY14" fmla="*/ 2270124 h 2308224"/>
                <a:gd name="connsiteX15" fmla="*/ 0 w 7531100"/>
                <a:gd name="connsiteY15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81225 w 7531100"/>
                <a:gd name="connsiteY2" fmla="*/ 285749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3705225 w 7531100"/>
                <a:gd name="connsiteY6" fmla="*/ 57150 h 2308224"/>
                <a:gd name="connsiteX7" fmla="*/ 4048125 w 7531100"/>
                <a:gd name="connsiteY7" fmla="*/ 133350 h 2308224"/>
                <a:gd name="connsiteX8" fmla="*/ 4610100 w 7531100"/>
                <a:gd name="connsiteY8" fmla="*/ 266700 h 2308224"/>
                <a:gd name="connsiteX9" fmla="*/ 5549900 w 7531100"/>
                <a:gd name="connsiteY9" fmla="*/ 466724 h 2308224"/>
                <a:gd name="connsiteX10" fmla="*/ 5876925 w 7531100"/>
                <a:gd name="connsiteY10" fmla="*/ 457200 h 2308224"/>
                <a:gd name="connsiteX11" fmla="*/ 6172200 w 7531100"/>
                <a:gd name="connsiteY11" fmla="*/ 447675 h 2308224"/>
                <a:gd name="connsiteX12" fmla="*/ 7315200 w 7531100"/>
                <a:gd name="connsiteY12" fmla="*/ 476250 h 2308224"/>
                <a:gd name="connsiteX13" fmla="*/ 7531100 w 7531100"/>
                <a:gd name="connsiteY13" fmla="*/ 479424 h 2308224"/>
                <a:gd name="connsiteX14" fmla="*/ 7518400 w 7531100"/>
                <a:gd name="connsiteY14" fmla="*/ 2308224 h 2308224"/>
                <a:gd name="connsiteX15" fmla="*/ 12700 w 7531100"/>
                <a:gd name="connsiteY15" fmla="*/ 2270124 h 2308224"/>
                <a:gd name="connsiteX16" fmla="*/ 0 w 7531100"/>
                <a:gd name="connsiteY16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90750 w 7531100"/>
                <a:gd name="connsiteY2" fmla="*/ 219074 h 2308224"/>
                <a:gd name="connsiteX3" fmla="*/ 2486025 w 7531100"/>
                <a:gd name="connsiteY3" fmla="*/ 190499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3705225 w 7531100"/>
                <a:gd name="connsiteY6" fmla="*/ 57150 h 2308224"/>
                <a:gd name="connsiteX7" fmla="*/ 4048125 w 7531100"/>
                <a:gd name="connsiteY7" fmla="*/ 133350 h 2308224"/>
                <a:gd name="connsiteX8" fmla="*/ 4610100 w 7531100"/>
                <a:gd name="connsiteY8" fmla="*/ 266700 h 2308224"/>
                <a:gd name="connsiteX9" fmla="*/ 5549900 w 7531100"/>
                <a:gd name="connsiteY9" fmla="*/ 466724 h 2308224"/>
                <a:gd name="connsiteX10" fmla="*/ 5876925 w 7531100"/>
                <a:gd name="connsiteY10" fmla="*/ 457200 h 2308224"/>
                <a:gd name="connsiteX11" fmla="*/ 6172200 w 7531100"/>
                <a:gd name="connsiteY11" fmla="*/ 447675 h 2308224"/>
                <a:gd name="connsiteX12" fmla="*/ 7315200 w 7531100"/>
                <a:gd name="connsiteY12" fmla="*/ 476250 h 2308224"/>
                <a:gd name="connsiteX13" fmla="*/ 7531100 w 7531100"/>
                <a:gd name="connsiteY13" fmla="*/ 479424 h 2308224"/>
                <a:gd name="connsiteX14" fmla="*/ 7518400 w 7531100"/>
                <a:gd name="connsiteY14" fmla="*/ 2308224 h 2308224"/>
                <a:gd name="connsiteX15" fmla="*/ 12700 w 7531100"/>
                <a:gd name="connsiteY15" fmla="*/ 2270124 h 2308224"/>
                <a:gd name="connsiteX16" fmla="*/ 0 w 7531100"/>
                <a:gd name="connsiteY16" fmla="*/ 301624 h 2308224"/>
                <a:gd name="connsiteX0" fmla="*/ 0 w 7531100"/>
                <a:gd name="connsiteY0" fmla="*/ 301624 h 2308224"/>
                <a:gd name="connsiteX1" fmla="*/ 2019300 w 7531100"/>
                <a:gd name="connsiteY1" fmla="*/ 276225 h 2308224"/>
                <a:gd name="connsiteX2" fmla="*/ 2190750 w 7531100"/>
                <a:gd name="connsiteY2" fmla="*/ 219074 h 2308224"/>
                <a:gd name="connsiteX3" fmla="*/ 2505075 w 7531100"/>
                <a:gd name="connsiteY3" fmla="*/ 123824 h 2308224"/>
                <a:gd name="connsiteX4" fmla="*/ 2876550 w 7531100"/>
                <a:gd name="connsiteY4" fmla="*/ 6349 h 2308224"/>
                <a:gd name="connsiteX5" fmla="*/ 3457575 w 7531100"/>
                <a:gd name="connsiteY5" fmla="*/ 0 h 2308224"/>
                <a:gd name="connsiteX6" fmla="*/ 3705225 w 7531100"/>
                <a:gd name="connsiteY6" fmla="*/ 57150 h 2308224"/>
                <a:gd name="connsiteX7" fmla="*/ 4048125 w 7531100"/>
                <a:gd name="connsiteY7" fmla="*/ 133350 h 2308224"/>
                <a:gd name="connsiteX8" fmla="*/ 4610100 w 7531100"/>
                <a:gd name="connsiteY8" fmla="*/ 266700 h 2308224"/>
                <a:gd name="connsiteX9" fmla="*/ 5549900 w 7531100"/>
                <a:gd name="connsiteY9" fmla="*/ 466724 h 2308224"/>
                <a:gd name="connsiteX10" fmla="*/ 5876925 w 7531100"/>
                <a:gd name="connsiteY10" fmla="*/ 457200 h 2308224"/>
                <a:gd name="connsiteX11" fmla="*/ 6172200 w 7531100"/>
                <a:gd name="connsiteY11" fmla="*/ 447675 h 2308224"/>
                <a:gd name="connsiteX12" fmla="*/ 7315200 w 7531100"/>
                <a:gd name="connsiteY12" fmla="*/ 476250 h 2308224"/>
                <a:gd name="connsiteX13" fmla="*/ 7531100 w 7531100"/>
                <a:gd name="connsiteY13" fmla="*/ 479424 h 2308224"/>
                <a:gd name="connsiteX14" fmla="*/ 7518400 w 7531100"/>
                <a:gd name="connsiteY14" fmla="*/ 2308224 h 2308224"/>
                <a:gd name="connsiteX15" fmla="*/ 12700 w 7531100"/>
                <a:gd name="connsiteY15" fmla="*/ 2270124 h 2308224"/>
                <a:gd name="connsiteX16" fmla="*/ 0 w 7531100"/>
                <a:gd name="connsiteY16" fmla="*/ 301624 h 2308224"/>
                <a:gd name="connsiteX0" fmla="*/ 0 w 7531100"/>
                <a:gd name="connsiteY0" fmla="*/ 358774 h 2365374"/>
                <a:gd name="connsiteX1" fmla="*/ 2019300 w 7531100"/>
                <a:gd name="connsiteY1" fmla="*/ 333375 h 2365374"/>
                <a:gd name="connsiteX2" fmla="*/ 2190750 w 7531100"/>
                <a:gd name="connsiteY2" fmla="*/ 276224 h 2365374"/>
                <a:gd name="connsiteX3" fmla="*/ 2505075 w 7531100"/>
                <a:gd name="connsiteY3" fmla="*/ 180974 h 2365374"/>
                <a:gd name="connsiteX4" fmla="*/ 2876550 w 7531100"/>
                <a:gd name="connsiteY4" fmla="*/ 63499 h 2365374"/>
                <a:gd name="connsiteX5" fmla="*/ 3457575 w 7531100"/>
                <a:gd name="connsiteY5" fmla="*/ 57150 h 2365374"/>
                <a:gd name="connsiteX6" fmla="*/ 3705225 w 7531100"/>
                <a:gd name="connsiteY6" fmla="*/ 114300 h 2365374"/>
                <a:gd name="connsiteX7" fmla="*/ 4124325 w 7531100"/>
                <a:gd name="connsiteY7" fmla="*/ 0 h 2365374"/>
                <a:gd name="connsiteX8" fmla="*/ 4610100 w 7531100"/>
                <a:gd name="connsiteY8" fmla="*/ 323850 h 2365374"/>
                <a:gd name="connsiteX9" fmla="*/ 5549900 w 7531100"/>
                <a:gd name="connsiteY9" fmla="*/ 523874 h 2365374"/>
                <a:gd name="connsiteX10" fmla="*/ 5876925 w 7531100"/>
                <a:gd name="connsiteY10" fmla="*/ 514350 h 2365374"/>
                <a:gd name="connsiteX11" fmla="*/ 6172200 w 7531100"/>
                <a:gd name="connsiteY11" fmla="*/ 504825 h 2365374"/>
                <a:gd name="connsiteX12" fmla="*/ 7315200 w 7531100"/>
                <a:gd name="connsiteY12" fmla="*/ 533400 h 2365374"/>
                <a:gd name="connsiteX13" fmla="*/ 7531100 w 7531100"/>
                <a:gd name="connsiteY13" fmla="*/ 536574 h 2365374"/>
                <a:gd name="connsiteX14" fmla="*/ 7518400 w 7531100"/>
                <a:gd name="connsiteY14" fmla="*/ 2365374 h 2365374"/>
                <a:gd name="connsiteX15" fmla="*/ 12700 w 7531100"/>
                <a:gd name="connsiteY15" fmla="*/ 2327274 h 2365374"/>
                <a:gd name="connsiteX16" fmla="*/ 0 w 7531100"/>
                <a:gd name="connsiteY16" fmla="*/ 358774 h 2365374"/>
                <a:gd name="connsiteX0" fmla="*/ 0 w 7531100"/>
                <a:gd name="connsiteY0" fmla="*/ 406399 h 2412999"/>
                <a:gd name="connsiteX1" fmla="*/ 2019300 w 7531100"/>
                <a:gd name="connsiteY1" fmla="*/ 381000 h 2412999"/>
                <a:gd name="connsiteX2" fmla="*/ 2190750 w 7531100"/>
                <a:gd name="connsiteY2" fmla="*/ 323849 h 2412999"/>
                <a:gd name="connsiteX3" fmla="*/ 2505075 w 7531100"/>
                <a:gd name="connsiteY3" fmla="*/ 228599 h 2412999"/>
                <a:gd name="connsiteX4" fmla="*/ 2876550 w 7531100"/>
                <a:gd name="connsiteY4" fmla="*/ 111124 h 2412999"/>
                <a:gd name="connsiteX5" fmla="*/ 3457575 w 7531100"/>
                <a:gd name="connsiteY5" fmla="*/ 104775 h 2412999"/>
                <a:gd name="connsiteX6" fmla="*/ 3733800 w 7531100"/>
                <a:gd name="connsiteY6" fmla="*/ 0 h 2412999"/>
                <a:gd name="connsiteX7" fmla="*/ 4124325 w 7531100"/>
                <a:gd name="connsiteY7" fmla="*/ 47625 h 2412999"/>
                <a:gd name="connsiteX8" fmla="*/ 4610100 w 7531100"/>
                <a:gd name="connsiteY8" fmla="*/ 371475 h 2412999"/>
                <a:gd name="connsiteX9" fmla="*/ 5549900 w 7531100"/>
                <a:gd name="connsiteY9" fmla="*/ 571499 h 2412999"/>
                <a:gd name="connsiteX10" fmla="*/ 5876925 w 7531100"/>
                <a:gd name="connsiteY10" fmla="*/ 561975 h 2412999"/>
                <a:gd name="connsiteX11" fmla="*/ 6172200 w 7531100"/>
                <a:gd name="connsiteY11" fmla="*/ 552450 h 2412999"/>
                <a:gd name="connsiteX12" fmla="*/ 7315200 w 7531100"/>
                <a:gd name="connsiteY12" fmla="*/ 581025 h 2412999"/>
                <a:gd name="connsiteX13" fmla="*/ 7531100 w 7531100"/>
                <a:gd name="connsiteY13" fmla="*/ 584199 h 2412999"/>
                <a:gd name="connsiteX14" fmla="*/ 7518400 w 7531100"/>
                <a:gd name="connsiteY14" fmla="*/ 2412999 h 2412999"/>
                <a:gd name="connsiteX15" fmla="*/ 12700 w 7531100"/>
                <a:gd name="connsiteY15" fmla="*/ 2374899 h 2412999"/>
                <a:gd name="connsiteX16" fmla="*/ 0 w 7531100"/>
                <a:gd name="connsiteY16" fmla="*/ 406399 h 2412999"/>
                <a:gd name="connsiteX0" fmla="*/ 0 w 7531100"/>
                <a:gd name="connsiteY0" fmla="*/ 406399 h 2412999"/>
                <a:gd name="connsiteX1" fmla="*/ 2019300 w 7531100"/>
                <a:gd name="connsiteY1" fmla="*/ 381000 h 2412999"/>
                <a:gd name="connsiteX2" fmla="*/ 2190750 w 7531100"/>
                <a:gd name="connsiteY2" fmla="*/ 323849 h 2412999"/>
                <a:gd name="connsiteX3" fmla="*/ 2505075 w 7531100"/>
                <a:gd name="connsiteY3" fmla="*/ 228599 h 2412999"/>
                <a:gd name="connsiteX4" fmla="*/ 2876550 w 7531100"/>
                <a:gd name="connsiteY4" fmla="*/ 111124 h 2412999"/>
                <a:gd name="connsiteX5" fmla="*/ 3457575 w 7531100"/>
                <a:gd name="connsiteY5" fmla="*/ 104775 h 2412999"/>
                <a:gd name="connsiteX6" fmla="*/ 3733800 w 7531100"/>
                <a:gd name="connsiteY6" fmla="*/ 0 h 2412999"/>
                <a:gd name="connsiteX7" fmla="*/ 4124325 w 7531100"/>
                <a:gd name="connsiteY7" fmla="*/ 47625 h 2412999"/>
                <a:gd name="connsiteX8" fmla="*/ 4610100 w 7531100"/>
                <a:gd name="connsiteY8" fmla="*/ 371475 h 2412999"/>
                <a:gd name="connsiteX9" fmla="*/ 4895850 w 7531100"/>
                <a:gd name="connsiteY9" fmla="*/ 428626 h 2412999"/>
                <a:gd name="connsiteX10" fmla="*/ 5549900 w 7531100"/>
                <a:gd name="connsiteY10" fmla="*/ 571499 h 2412999"/>
                <a:gd name="connsiteX11" fmla="*/ 5876925 w 7531100"/>
                <a:gd name="connsiteY11" fmla="*/ 561975 h 2412999"/>
                <a:gd name="connsiteX12" fmla="*/ 6172200 w 7531100"/>
                <a:gd name="connsiteY12" fmla="*/ 552450 h 2412999"/>
                <a:gd name="connsiteX13" fmla="*/ 7315200 w 7531100"/>
                <a:gd name="connsiteY13" fmla="*/ 581025 h 2412999"/>
                <a:gd name="connsiteX14" fmla="*/ 7531100 w 7531100"/>
                <a:gd name="connsiteY14" fmla="*/ 584199 h 2412999"/>
                <a:gd name="connsiteX15" fmla="*/ 7518400 w 7531100"/>
                <a:gd name="connsiteY15" fmla="*/ 2412999 h 2412999"/>
                <a:gd name="connsiteX16" fmla="*/ 12700 w 7531100"/>
                <a:gd name="connsiteY16" fmla="*/ 2374899 h 2412999"/>
                <a:gd name="connsiteX17" fmla="*/ 0 w 7531100"/>
                <a:gd name="connsiteY17" fmla="*/ 406399 h 2412999"/>
                <a:gd name="connsiteX0" fmla="*/ 0 w 7531100"/>
                <a:gd name="connsiteY0" fmla="*/ 406399 h 2412999"/>
                <a:gd name="connsiteX1" fmla="*/ 2019300 w 7531100"/>
                <a:gd name="connsiteY1" fmla="*/ 381000 h 2412999"/>
                <a:gd name="connsiteX2" fmla="*/ 2190750 w 7531100"/>
                <a:gd name="connsiteY2" fmla="*/ 323849 h 2412999"/>
                <a:gd name="connsiteX3" fmla="*/ 2505075 w 7531100"/>
                <a:gd name="connsiteY3" fmla="*/ 228599 h 2412999"/>
                <a:gd name="connsiteX4" fmla="*/ 2876550 w 7531100"/>
                <a:gd name="connsiteY4" fmla="*/ 111124 h 2412999"/>
                <a:gd name="connsiteX5" fmla="*/ 3314700 w 7531100"/>
                <a:gd name="connsiteY5" fmla="*/ 95251 h 2412999"/>
                <a:gd name="connsiteX6" fmla="*/ 3457575 w 7531100"/>
                <a:gd name="connsiteY6" fmla="*/ 104775 h 2412999"/>
                <a:gd name="connsiteX7" fmla="*/ 3733800 w 7531100"/>
                <a:gd name="connsiteY7" fmla="*/ 0 h 2412999"/>
                <a:gd name="connsiteX8" fmla="*/ 4124325 w 7531100"/>
                <a:gd name="connsiteY8" fmla="*/ 47625 h 2412999"/>
                <a:gd name="connsiteX9" fmla="*/ 4610100 w 7531100"/>
                <a:gd name="connsiteY9" fmla="*/ 371475 h 2412999"/>
                <a:gd name="connsiteX10" fmla="*/ 4895850 w 7531100"/>
                <a:gd name="connsiteY10" fmla="*/ 428626 h 2412999"/>
                <a:gd name="connsiteX11" fmla="*/ 5549900 w 7531100"/>
                <a:gd name="connsiteY11" fmla="*/ 571499 h 2412999"/>
                <a:gd name="connsiteX12" fmla="*/ 5876925 w 7531100"/>
                <a:gd name="connsiteY12" fmla="*/ 561975 h 2412999"/>
                <a:gd name="connsiteX13" fmla="*/ 6172200 w 7531100"/>
                <a:gd name="connsiteY13" fmla="*/ 552450 h 2412999"/>
                <a:gd name="connsiteX14" fmla="*/ 7315200 w 7531100"/>
                <a:gd name="connsiteY14" fmla="*/ 581025 h 2412999"/>
                <a:gd name="connsiteX15" fmla="*/ 7531100 w 7531100"/>
                <a:gd name="connsiteY15" fmla="*/ 584199 h 2412999"/>
                <a:gd name="connsiteX16" fmla="*/ 7518400 w 7531100"/>
                <a:gd name="connsiteY16" fmla="*/ 2412999 h 2412999"/>
                <a:gd name="connsiteX17" fmla="*/ 12700 w 7531100"/>
                <a:gd name="connsiteY17" fmla="*/ 2374899 h 2412999"/>
                <a:gd name="connsiteX18" fmla="*/ 0 w 7531100"/>
                <a:gd name="connsiteY18" fmla="*/ 406399 h 2412999"/>
                <a:gd name="connsiteX0" fmla="*/ 0 w 7531100"/>
                <a:gd name="connsiteY0" fmla="*/ 406399 h 2412999"/>
                <a:gd name="connsiteX1" fmla="*/ 2019300 w 7531100"/>
                <a:gd name="connsiteY1" fmla="*/ 381000 h 2412999"/>
                <a:gd name="connsiteX2" fmla="*/ 2190750 w 7531100"/>
                <a:gd name="connsiteY2" fmla="*/ 323849 h 2412999"/>
                <a:gd name="connsiteX3" fmla="*/ 2505075 w 7531100"/>
                <a:gd name="connsiteY3" fmla="*/ 228599 h 2412999"/>
                <a:gd name="connsiteX4" fmla="*/ 2876550 w 7531100"/>
                <a:gd name="connsiteY4" fmla="*/ 111124 h 2412999"/>
                <a:gd name="connsiteX5" fmla="*/ 3314700 w 7531100"/>
                <a:gd name="connsiteY5" fmla="*/ 95251 h 2412999"/>
                <a:gd name="connsiteX6" fmla="*/ 3457575 w 7531100"/>
                <a:gd name="connsiteY6" fmla="*/ 104775 h 2412999"/>
                <a:gd name="connsiteX7" fmla="*/ 3733800 w 7531100"/>
                <a:gd name="connsiteY7" fmla="*/ 0 h 2412999"/>
                <a:gd name="connsiteX8" fmla="*/ 4124325 w 7531100"/>
                <a:gd name="connsiteY8" fmla="*/ 47625 h 2412999"/>
                <a:gd name="connsiteX9" fmla="*/ 4610100 w 7531100"/>
                <a:gd name="connsiteY9" fmla="*/ 371475 h 2412999"/>
                <a:gd name="connsiteX10" fmla="*/ 4895850 w 7531100"/>
                <a:gd name="connsiteY10" fmla="*/ 428626 h 2412999"/>
                <a:gd name="connsiteX11" fmla="*/ 5549900 w 7531100"/>
                <a:gd name="connsiteY11" fmla="*/ 571499 h 2412999"/>
                <a:gd name="connsiteX12" fmla="*/ 5876925 w 7531100"/>
                <a:gd name="connsiteY12" fmla="*/ 561975 h 2412999"/>
                <a:gd name="connsiteX13" fmla="*/ 6172200 w 7531100"/>
                <a:gd name="connsiteY13" fmla="*/ 552450 h 2412999"/>
                <a:gd name="connsiteX14" fmla="*/ 7077075 w 7531100"/>
                <a:gd name="connsiteY14" fmla="*/ 561976 h 2412999"/>
                <a:gd name="connsiteX15" fmla="*/ 7315200 w 7531100"/>
                <a:gd name="connsiteY15" fmla="*/ 581025 h 2412999"/>
                <a:gd name="connsiteX16" fmla="*/ 7531100 w 7531100"/>
                <a:gd name="connsiteY16" fmla="*/ 584199 h 2412999"/>
                <a:gd name="connsiteX17" fmla="*/ 7518400 w 7531100"/>
                <a:gd name="connsiteY17" fmla="*/ 2412999 h 2412999"/>
                <a:gd name="connsiteX18" fmla="*/ 12700 w 7531100"/>
                <a:gd name="connsiteY18" fmla="*/ 2374899 h 2412999"/>
                <a:gd name="connsiteX19" fmla="*/ 0 w 7531100"/>
                <a:gd name="connsiteY19" fmla="*/ 406399 h 2412999"/>
                <a:gd name="connsiteX0" fmla="*/ 0 w 7531100"/>
                <a:gd name="connsiteY0" fmla="*/ 406399 h 2412999"/>
                <a:gd name="connsiteX1" fmla="*/ 790575 w 7531100"/>
                <a:gd name="connsiteY1" fmla="*/ 381001 h 2412999"/>
                <a:gd name="connsiteX2" fmla="*/ 2019300 w 7531100"/>
                <a:gd name="connsiteY2" fmla="*/ 381000 h 2412999"/>
                <a:gd name="connsiteX3" fmla="*/ 2190750 w 7531100"/>
                <a:gd name="connsiteY3" fmla="*/ 323849 h 2412999"/>
                <a:gd name="connsiteX4" fmla="*/ 2505075 w 7531100"/>
                <a:gd name="connsiteY4" fmla="*/ 228599 h 2412999"/>
                <a:gd name="connsiteX5" fmla="*/ 2876550 w 7531100"/>
                <a:gd name="connsiteY5" fmla="*/ 111124 h 2412999"/>
                <a:gd name="connsiteX6" fmla="*/ 3314700 w 7531100"/>
                <a:gd name="connsiteY6" fmla="*/ 95251 h 2412999"/>
                <a:gd name="connsiteX7" fmla="*/ 3457575 w 7531100"/>
                <a:gd name="connsiteY7" fmla="*/ 104775 h 2412999"/>
                <a:gd name="connsiteX8" fmla="*/ 3733800 w 7531100"/>
                <a:gd name="connsiteY8" fmla="*/ 0 h 2412999"/>
                <a:gd name="connsiteX9" fmla="*/ 4124325 w 7531100"/>
                <a:gd name="connsiteY9" fmla="*/ 47625 h 2412999"/>
                <a:gd name="connsiteX10" fmla="*/ 4610100 w 7531100"/>
                <a:gd name="connsiteY10" fmla="*/ 371475 h 2412999"/>
                <a:gd name="connsiteX11" fmla="*/ 4895850 w 7531100"/>
                <a:gd name="connsiteY11" fmla="*/ 428626 h 2412999"/>
                <a:gd name="connsiteX12" fmla="*/ 5549900 w 7531100"/>
                <a:gd name="connsiteY12" fmla="*/ 571499 h 2412999"/>
                <a:gd name="connsiteX13" fmla="*/ 5876925 w 7531100"/>
                <a:gd name="connsiteY13" fmla="*/ 561975 h 2412999"/>
                <a:gd name="connsiteX14" fmla="*/ 6172200 w 7531100"/>
                <a:gd name="connsiteY14" fmla="*/ 552450 h 2412999"/>
                <a:gd name="connsiteX15" fmla="*/ 7077075 w 7531100"/>
                <a:gd name="connsiteY15" fmla="*/ 561976 h 2412999"/>
                <a:gd name="connsiteX16" fmla="*/ 7315200 w 7531100"/>
                <a:gd name="connsiteY16" fmla="*/ 581025 h 2412999"/>
                <a:gd name="connsiteX17" fmla="*/ 7531100 w 7531100"/>
                <a:gd name="connsiteY17" fmla="*/ 584199 h 2412999"/>
                <a:gd name="connsiteX18" fmla="*/ 7518400 w 7531100"/>
                <a:gd name="connsiteY18" fmla="*/ 2412999 h 2412999"/>
                <a:gd name="connsiteX19" fmla="*/ 12700 w 7531100"/>
                <a:gd name="connsiteY19" fmla="*/ 2374899 h 2412999"/>
                <a:gd name="connsiteX20" fmla="*/ 0 w 7531100"/>
                <a:gd name="connsiteY20" fmla="*/ 406399 h 2412999"/>
                <a:gd name="connsiteX0" fmla="*/ 0 w 7531100"/>
                <a:gd name="connsiteY0" fmla="*/ 406399 h 2412999"/>
                <a:gd name="connsiteX1" fmla="*/ 314325 w 7531100"/>
                <a:gd name="connsiteY1" fmla="*/ 381001 h 2412999"/>
                <a:gd name="connsiteX2" fmla="*/ 790575 w 7531100"/>
                <a:gd name="connsiteY2" fmla="*/ 381001 h 2412999"/>
                <a:gd name="connsiteX3" fmla="*/ 2019300 w 7531100"/>
                <a:gd name="connsiteY3" fmla="*/ 381000 h 2412999"/>
                <a:gd name="connsiteX4" fmla="*/ 2190750 w 7531100"/>
                <a:gd name="connsiteY4" fmla="*/ 323849 h 2412999"/>
                <a:gd name="connsiteX5" fmla="*/ 2505075 w 7531100"/>
                <a:gd name="connsiteY5" fmla="*/ 228599 h 2412999"/>
                <a:gd name="connsiteX6" fmla="*/ 2876550 w 7531100"/>
                <a:gd name="connsiteY6" fmla="*/ 111124 h 2412999"/>
                <a:gd name="connsiteX7" fmla="*/ 3314700 w 7531100"/>
                <a:gd name="connsiteY7" fmla="*/ 95251 h 2412999"/>
                <a:gd name="connsiteX8" fmla="*/ 3457575 w 7531100"/>
                <a:gd name="connsiteY8" fmla="*/ 104775 h 2412999"/>
                <a:gd name="connsiteX9" fmla="*/ 3733800 w 7531100"/>
                <a:gd name="connsiteY9" fmla="*/ 0 h 2412999"/>
                <a:gd name="connsiteX10" fmla="*/ 4124325 w 7531100"/>
                <a:gd name="connsiteY10" fmla="*/ 47625 h 2412999"/>
                <a:gd name="connsiteX11" fmla="*/ 4610100 w 7531100"/>
                <a:gd name="connsiteY11" fmla="*/ 371475 h 2412999"/>
                <a:gd name="connsiteX12" fmla="*/ 4895850 w 7531100"/>
                <a:gd name="connsiteY12" fmla="*/ 428626 h 2412999"/>
                <a:gd name="connsiteX13" fmla="*/ 5549900 w 7531100"/>
                <a:gd name="connsiteY13" fmla="*/ 571499 h 2412999"/>
                <a:gd name="connsiteX14" fmla="*/ 5876925 w 7531100"/>
                <a:gd name="connsiteY14" fmla="*/ 561975 h 2412999"/>
                <a:gd name="connsiteX15" fmla="*/ 6172200 w 7531100"/>
                <a:gd name="connsiteY15" fmla="*/ 552450 h 2412999"/>
                <a:gd name="connsiteX16" fmla="*/ 7077075 w 7531100"/>
                <a:gd name="connsiteY16" fmla="*/ 561976 h 2412999"/>
                <a:gd name="connsiteX17" fmla="*/ 7315200 w 7531100"/>
                <a:gd name="connsiteY17" fmla="*/ 581025 h 2412999"/>
                <a:gd name="connsiteX18" fmla="*/ 7531100 w 7531100"/>
                <a:gd name="connsiteY18" fmla="*/ 584199 h 2412999"/>
                <a:gd name="connsiteX19" fmla="*/ 7518400 w 7531100"/>
                <a:gd name="connsiteY19" fmla="*/ 2412999 h 2412999"/>
                <a:gd name="connsiteX20" fmla="*/ 12700 w 7531100"/>
                <a:gd name="connsiteY20" fmla="*/ 2374899 h 2412999"/>
                <a:gd name="connsiteX21" fmla="*/ 0 w 7531100"/>
                <a:gd name="connsiteY21" fmla="*/ 406399 h 2412999"/>
                <a:gd name="connsiteX0" fmla="*/ 0 w 7531100"/>
                <a:gd name="connsiteY0" fmla="*/ 320674 h 2412999"/>
                <a:gd name="connsiteX1" fmla="*/ 314325 w 7531100"/>
                <a:gd name="connsiteY1" fmla="*/ 381001 h 2412999"/>
                <a:gd name="connsiteX2" fmla="*/ 790575 w 7531100"/>
                <a:gd name="connsiteY2" fmla="*/ 381001 h 2412999"/>
                <a:gd name="connsiteX3" fmla="*/ 2019300 w 7531100"/>
                <a:gd name="connsiteY3" fmla="*/ 381000 h 2412999"/>
                <a:gd name="connsiteX4" fmla="*/ 2190750 w 7531100"/>
                <a:gd name="connsiteY4" fmla="*/ 323849 h 2412999"/>
                <a:gd name="connsiteX5" fmla="*/ 2505075 w 7531100"/>
                <a:gd name="connsiteY5" fmla="*/ 228599 h 2412999"/>
                <a:gd name="connsiteX6" fmla="*/ 2876550 w 7531100"/>
                <a:gd name="connsiteY6" fmla="*/ 111124 h 2412999"/>
                <a:gd name="connsiteX7" fmla="*/ 3314700 w 7531100"/>
                <a:gd name="connsiteY7" fmla="*/ 95251 h 2412999"/>
                <a:gd name="connsiteX8" fmla="*/ 3457575 w 7531100"/>
                <a:gd name="connsiteY8" fmla="*/ 104775 h 2412999"/>
                <a:gd name="connsiteX9" fmla="*/ 3733800 w 7531100"/>
                <a:gd name="connsiteY9" fmla="*/ 0 h 2412999"/>
                <a:gd name="connsiteX10" fmla="*/ 4124325 w 7531100"/>
                <a:gd name="connsiteY10" fmla="*/ 47625 h 2412999"/>
                <a:gd name="connsiteX11" fmla="*/ 4610100 w 7531100"/>
                <a:gd name="connsiteY11" fmla="*/ 371475 h 2412999"/>
                <a:gd name="connsiteX12" fmla="*/ 4895850 w 7531100"/>
                <a:gd name="connsiteY12" fmla="*/ 428626 h 2412999"/>
                <a:gd name="connsiteX13" fmla="*/ 5549900 w 7531100"/>
                <a:gd name="connsiteY13" fmla="*/ 571499 h 2412999"/>
                <a:gd name="connsiteX14" fmla="*/ 5876925 w 7531100"/>
                <a:gd name="connsiteY14" fmla="*/ 561975 h 2412999"/>
                <a:gd name="connsiteX15" fmla="*/ 6172200 w 7531100"/>
                <a:gd name="connsiteY15" fmla="*/ 552450 h 2412999"/>
                <a:gd name="connsiteX16" fmla="*/ 7077075 w 7531100"/>
                <a:gd name="connsiteY16" fmla="*/ 561976 h 2412999"/>
                <a:gd name="connsiteX17" fmla="*/ 7315200 w 7531100"/>
                <a:gd name="connsiteY17" fmla="*/ 581025 h 2412999"/>
                <a:gd name="connsiteX18" fmla="*/ 7531100 w 7531100"/>
                <a:gd name="connsiteY18" fmla="*/ 584199 h 2412999"/>
                <a:gd name="connsiteX19" fmla="*/ 7518400 w 7531100"/>
                <a:gd name="connsiteY19" fmla="*/ 2412999 h 2412999"/>
                <a:gd name="connsiteX20" fmla="*/ 12700 w 7531100"/>
                <a:gd name="connsiteY20" fmla="*/ 2374899 h 2412999"/>
                <a:gd name="connsiteX21" fmla="*/ 0 w 7531100"/>
                <a:gd name="connsiteY21" fmla="*/ 320674 h 2412999"/>
                <a:gd name="connsiteX0" fmla="*/ 0 w 7531100"/>
                <a:gd name="connsiteY0" fmla="*/ 320674 h 2412999"/>
                <a:gd name="connsiteX1" fmla="*/ 400050 w 7531100"/>
                <a:gd name="connsiteY1" fmla="*/ 323851 h 2412999"/>
                <a:gd name="connsiteX2" fmla="*/ 790575 w 7531100"/>
                <a:gd name="connsiteY2" fmla="*/ 381001 h 2412999"/>
                <a:gd name="connsiteX3" fmla="*/ 2019300 w 7531100"/>
                <a:gd name="connsiteY3" fmla="*/ 381000 h 2412999"/>
                <a:gd name="connsiteX4" fmla="*/ 2190750 w 7531100"/>
                <a:gd name="connsiteY4" fmla="*/ 323849 h 2412999"/>
                <a:gd name="connsiteX5" fmla="*/ 2505075 w 7531100"/>
                <a:gd name="connsiteY5" fmla="*/ 228599 h 2412999"/>
                <a:gd name="connsiteX6" fmla="*/ 2876550 w 7531100"/>
                <a:gd name="connsiteY6" fmla="*/ 111124 h 2412999"/>
                <a:gd name="connsiteX7" fmla="*/ 3314700 w 7531100"/>
                <a:gd name="connsiteY7" fmla="*/ 95251 h 2412999"/>
                <a:gd name="connsiteX8" fmla="*/ 3457575 w 7531100"/>
                <a:gd name="connsiteY8" fmla="*/ 104775 h 2412999"/>
                <a:gd name="connsiteX9" fmla="*/ 3733800 w 7531100"/>
                <a:gd name="connsiteY9" fmla="*/ 0 h 2412999"/>
                <a:gd name="connsiteX10" fmla="*/ 4124325 w 7531100"/>
                <a:gd name="connsiteY10" fmla="*/ 47625 h 2412999"/>
                <a:gd name="connsiteX11" fmla="*/ 4610100 w 7531100"/>
                <a:gd name="connsiteY11" fmla="*/ 371475 h 2412999"/>
                <a:gd name="connsiteX12" fmla="*/ 4895850 w 7531100"/>
                <a:gd name="connsiteY12" fmla="*/ 428626 h 2412999"/>
                <a:gd name="connsiteX13" fmla="*/ 5549900 w 7531100"/>
                <a:gd name="connsiteY13" fmla="*/ 571499 h 2412999"/>
                <a:gd name="connsiteX14" fmla="*/ 5876925 w 7531100"/>
                <a:gd name="connsiteY14" fmla="*/ 561975 h 2412999"/>
                <a:gd name="connsiteX15" fmla="*/ 6172200 w 7531100"/>
                <a:gd name="connsiteY15" fmla="*/ 552450 h 2412999"/>
                <a:gd name="connsiteX16" fmla="*/ 7077075 w 7531100"/>
                <a:gd name="connsiteY16" fmla="*/ 561976 h 2412999"/>
                <a:gd name="connsiteX17" fmla="*/ 7315200 w 7531100"/>
                <a:gd name="connsiteY17" fmla="*/ 581025 h 2412999"/>
                <a:gd name="connsiteX18" fmla="*/ 7531100 w 7531100"/>
                <a:gd name="connsiteY18" fmla="*/ 584199 h 2412999"/>
                <a:gd name="connsiteX19" fmla="*/ 7518400 w 7531100"/>
                <a:gd name="connsiteY19" fmla="*/ 2412999 h 2412999"/>
                <a:gd name="connsiteX20" fmla="*/ 12700 w 7531100"/>
                <a:gd name="connsiteY20" fmla="*/ 2374899 h 2412999"/>
                <a:gd name="connsiteX21" fmla="*/ 0 w 7531100"/>
                <a:gd name="connsiteY21" fmla="*/ 320674 h 2412999"/>
                <a:gd name="connsiteX0" fmla="*/ 0 w 7531100"/>
                <a:gd name="connsiteY0" fmla="*/ 320674 h 2412999"/>
                <a:gd name="connsiteX1" fmla="*/ 400050 w 7531100"/>
                <a:gd name="connsiteY1" fmla="*/ 323851 h 2412999"/>
                <a:gd name="connsiteX2" fmla="*/ 790575 w 7531100"/>
                <a:gd name="connsiteY2" fmla="*/ 381001 h 2412999"/>
                <a:gd name="connsiteX3" fmla="*/ 2019300 w 7531100"/>
                <a:gd name="connsiteY3" fmla="*/ 381000 h 2412999"/>
                <a:gd name="connsiteX4" fmla="*/ 2190750 w 7531100"/>
                <a:gd name="connsiteY4" fmla="*/ 323849 h 2412999"/>
                <a:gd name="connsiteX5" fmla="*/ 2505075 w 7531100"/>
                <a:gd name="connsiteY5" fmla="*/ 228599 h 2412999"/>
                <a:gd name="connsiteX6" fmla="*/ 2876550 w 7531100"/>
                <a:gd name="connsiteY6" fmla="*/ 111124 h 2412999"/>
                <a:gd name="connsiteX7" fmla="*/ 3314700 w 7531100"/>
                <a:gd name="connsiteY7" fmla="*/ 95251 h 2412999"/>
                <a:gd name="connsiteX8" fmla="*/ 3505200 w 7531100"/>
                <a:gd name="connsiteY8" fmla="*/ 47625 h 2412999"/>
                <a:gd name="connsiteX9" fmla="*/ 3733800 w 7531100"/>
                <a:gd name="connsiteY9" fmla="*/ 0 h 2412999"/>
                <a:gd name="connsiteX10" fmla="*/ 4124325 w 7531100"/>
                <a:gd name="connsiteY10" fmla="*/ 47625 h 2412999"/>
                <a:gd name="connsiteX11" fmla="*/ 4610100 w 7531100"/>
                <a:gd name="connsiteY11" fmla="*/ 371475 h 2412999"/>
                <a:gd name="connsiteX12" fmla="*/ 4895850 w 7531100"/>
                <a:gd name="connsiteY12" fmla="*/ 428626 h 2412999"/>
                <a:gd name="connsiteX13" fmla="*/ 5549900 w 7531100"/>
                <a:gd name="connsiteY13" fmla="*/ 571499 h 2412999"/>
                <a:gd name="connsiteX14" fmla="*/ 5876925 w 7531100"/>
                <a:gd name="connsiteY14" fmla="*/ 561975 h 2412999"/>
                <a:gd name="connsiteX15" fmla="*/ 6172200 w 7531100"/>
                <a:gd name="connsiteY15" fmla="*/ 552450 h 2412999"/>
                <a:gd name="connsiteX16" fmla="*/ 7077075 w 7531100"/>
                <a:gd name="connsiteY16" fmla="*/ 561976 h 2412999"/>
                <a:gd name="connsiteX17" fmla="*/ 7315200 w 7531100"/>
                <a:gd name="connsiteY17" fmla="*/ 581025 h 2412999"/>
                <a:gd name="connsiteX18" fmla="*/ 7531100 w 7531100"/>
                <a:gd name="connsiteY18" fmla="*/ 584199 h 2412999"/>
                <a:gd name="connsiteX19" fmla="*/ 7518400 w 7531100"/>
                <a:gd name="connsiteY19" fmla="*/ 2412999 h 2412999"/>
                <a:gd name="connsiteX20" fmla="*/ 12700 w 7531100"/>
                <a:gd name="connsiteY20" fmla="*/ 2374899 h 2412999"/>
                <a:gd name="connsiteX21" fmla="*/ 0 w 7531100"/>
                <a:gd name="connsiteY21" fmla="*/ 320674 h 2412999"/>
                <a:gd name="connsiteX0" fmla="*/ 0 w 7531100"/>
                <a:gd name="connsiteY0" fmla="*/ 320674 h 2412999"/>
                <a:gd name="connsiteX1" fmla="*/ 400050 w 7531100"/>
                <a:gd name="connsiteY1" fmla="*/ 323851 h 2412999"/>
                <a:gd name="connsiteX2" fmla="*/ 790575 w 7531100"/>
                <a:gd name="connsiteY2" fmla="*/ 381001 h 2412999"/>
                <a:gd name="connsiteX3" fmla="*/ 2019300 w 7531100"/>
                <a:gd name="connsiteY3" fmla="*/ 381000 h 2412999"/>
                <a:gd name="connsiteX4" fmla="*/ 2190750 w 7531100"/>
                <a:gd name="connsiteY4" fmla="*/ 323849 h 2412999"/>
                <a:gd name="connsiteX5" fmla="*/ 2505075 w 7531100"/>
                <a:gd name="connsiteY5" fmla="*/ 228599 h 2412999"/>
                <a:gd name="connsiteX6" fmla="*/ 2876550 w 7531100"/>
                <a:gd name="connsiteY6" fmla="*/ 111124 h 2412999"/>
                <a:gd name="connsiteX7" fmla="*/ 3314700 w 7531100"/>
                <a:gd name="connsiteY7" fmla="*/ 95251 h 2412999"/>
                <a:gd name="connsiteX8" fmla="*/ 3505200 w 7531100"/>
                <a:gd name="connsiteY8" fmla="*/ 47625 h 2412999"/>
                <a:gd name="connsiteX9" fmla="*/ 3733800 w 7531100"/>
                <a:gd name="connsiteY9" fmla="*/ 0 h 2412999"/>
                <a:gd name="connsiteX10" fmla="*/ 4124325 w 7531100"/>
                <a:gd name="connsiteY10" fmla="*/ 47625 h 2412999"/>
                <a:gd name="connsiteX11" fmla="*/ 4610100 w 7531100"/>
                <a:gd name="connsiteY11" fmla="*/ 371475 h 2412999"/>
                <a:gd name="connsiteX12" fmla="*/ 4895850 w 7531100"/>
                <a:gd name="connsiteY12" fmla="*/ 428626 h 2412999"/>
                <a:gd name="connsiteX13" fmla="*/ 5549900 w 7531100"/>
                <a:gd name="connsiteY13" fmla="*/ 571499 h 2412999"/>
                <a:gd name="connsiteX14" fmla="*/ 5876925 w 7531100"/>
                <a:gd name="connsiteY14" fmla="*/ 561975 h 2412999"/>
                <a:gd name="connsiteX15" fmla="*/ 6172200 w 7531100"/>
                <a:gd name="connsiteY15" fmla="*/ 552450 h 2412999"/>
                <a:gd name="connsiteX16" fmla="*/ 7077075 w 7531100"/>
                <a:gd name="connsiteY16" fmla="*/ 561976 h 2412999"/>
                <a:gd name="connsiteX17" fmla="*/ 7315200 w 7531100"/>
                <a:gd name="connsiteY17" fmla="*/ 504825 h 2412999"/>
                <a:gd name="connsiteX18" fmla="*/ 7531100 w 7531100"/>
                <a:gd name="connsiteY18" fmla="*/ 584199 h 2412999"/>
                <a:gd name="connsiteX19" fmla="*/ 7518400 w 7531100"/>
                <a:gd name="connsiteY19" fmla="*/ 2412999 h 2412999"/>
                <a:gd name="connsiteX20" fmla="*/ 12700 w 7531100"/>
                <a:gd name="connsiteY20" fmla="*/ 2374899 h 2412999"/>
                <a:gd name="connsiteX21" fmla="*/ 0 w 7531100"/>
                <a:gd name="connsiteY21" fmla="*/ 320674 h 2412999"/>
                <a:gd name="connsiteX0" fmla="*/ 0 w 7540625"/>
                <a:gd name="connsiteY0" fmla="*/ 32067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124325 w 7540625"/>
                <a:gd name="connsiteY10" fmla="*/ 47625 h 2412999"/>
                <a:gd name="connsiteX11" fmla="*/ 4610100 w 7540625"/>
                <a:gd name="connsiteY11" fmla="*/ 371475 h 2412999"/>
                <a:gd name="connsiteX12" fmla="*/ 4895850 w 7540625"/>
                <a:gd name="connsiteY12" fmla="*/ 428626 h 2412999"/>
                <a:gd name="connsiteX13" fmla="*/ 5549900 w 7540625"/>
                <a:gd name="connsiteY13" fmla="*/ 571499 h 2412999"/>
                <a:gd name="connsiteX14" fmla="*/ 5876925 w 7540625"/>
                <a:gd name="connsiteY14" fmla="*/ 561975 h 2412999"/>
                <a:gd name="connsiteX15" fmla="*/ 6172200 w 7540625"/>
                <a:gd name="connsiteY15" fmla="*/ 552450 h 2412999"/>
                <a:gd name="connsiteX16" fmla="*/ 7077075 w 7540625"/>
                <a:gd name="connsiteY16" fmla="*/ 561976 h 2412999"/>
                <a:gd name="connsiteX17" fmla="*/ 7315200 w 7540625"/>
                <a:gd name="connsiteY17" fmla="*/ 504825 h 2412999"/>
                <a:gd name="connsiteX18" fmla="*/ 7540625 w 7540625"/>
                <a:gd name="connsiteY18" fmla="*/ 488949 h 2412999"/>
                <a:gd name="connsiteX19" fmla="*/ 7518400 w 7540625"/>
                <a:gd name="connsiteY19" fmla="*/ 2412999 h 2412999"/>
                <a:gd name="connsiteX20" fmla="*/ 12700 w 7540625"/>
                <a:gd name="connsiteY20" fmla="*/ 2374899 h 2412999"/>
                <a:gd name="connsiteX21" fmla="*/ 0 w 7540625"/>
                <a:gd name="connsiteY21" fmla="*/ 320674 h 2412999"/>
                <a:gd name="connsiteX0" fmla="*/ 0 w 7540625"/>
                <a:gd name="connsiteY0" fmla="*/ 32067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124325 w 7540625"/>
                <a:gd name="connsiteY10" fmla="*/ 47625 h 2412999"/>
                <a:gd name="connsiteX11" fmla="*/ 4610100 w 7540625"/>
                <a:gd name="connsiteY11" fmla="*/ 371475 h 2412999"/>
                <a:gd name="connsiteX12" fmla="*/ 4714875 w 7540625"/>
                <a:gd name="connsiteY12" fmla="*/ 133351 h 2412999"/>
                <a:gd name="connsiteX13" fmla="*/ 4895850 w 7540625"/>
                <a:gd name="connsiteY13" fmla="*/ 428626 h 2412999"/>
                <a:gd name="connsiteX14" fmla="*/ 5549900 w 7540625"/>
                <a:gd name="connsiteY14" fmla="*/ 571499 h 2412999"/>
                <a:gd name="connsiteX15" fmla="*/ 5876925 w 7540625"/>
                <a:gd name="connsiteY15" fmla="*/ 56197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320674 h 2412999"/>
                <a:gd name="connsiteX0" fmla="*/ 0 w 7540625"/>
                <a:gd name="connsiteY0" fmla="*/ 32067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124325 w 7540625"/>
                <a:gd name="connsiteY10" fmla="*/ 47625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4895850 w 7540625"/>
                <a:gd name="connsiteY13" fmla="*/ 428626 h 2412999"/>
                <a:gd name="connsiteX14" fmla="*/ 5549900 w 7540625"/>
                <a:gd name="connsiteY14" fmla="*/ 571499 h 2412999"/>
                <a:gd name="connsiteX15" fmla="*/ 5876925 w 7540625"/>
                <a:gd name="connsiteY15" fmla="*/ 56197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320674 h 2412999"/>
                <a:gd name="connsiteX0" fmla="*/ 0 w 7540625"/>
                <a:gd name="connsiteY0" fmla="*/ 32067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4895850 w 7540625"/>
                <a:gd name="connsiteY13" fmla="*/ 428626 h 2412999"/>
                <a:gd name="connsiteX14" fmla="*/ 5549900 w 7540625"/>
                <a:gd name="connsiteY14" fmla="*/ 571499 h 2412999"/>
                <a:gd name="connsiteX15" fmla="*/ 5876925 w 7540625"/>
                <a:gd name="connsiteY15" fmla="*/ 56197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320674 h 2412999"/>
                <a:gd name="connsiteX0" fmla="*/ 0 w 7540625"/>
                <a:gd name="connsiteY0" fmla="*/ 32067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49900 w 7540625"/>
                <a:gd name="connsiteY14" fmla="*/ 571499 h 2412999"/>
                <a:gd name="connsiteX15" fmla="*/ 5876925 w 7540625"/>
                <a:gd name="connsiteY15" fmla="*/ 56197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320674 h 2412999"/>
                <a:gd name="connsiteX0" fmla="*/ 0 w 7540625"/>
                <a:gd name="connsiteY0" fmla="*/ 32067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02275 w 7540625"/>
                <a:gd name="connsiteY14" fmla="*/ 457199 h 2412999"/>
                <a:gd name="connsiteX15" fmla="*/ 5876925 w 7540625"/>
                <a:gd name="connsiteY15" fmla="*/ 56197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320674 h 2412999"/>
                <a:gd name="connsiteX0" fmla="*/ 0 w 7540625"/>
                <a:gd name="connsiteY0" fmla="*/ 32067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02275 w 7540625"/>
                <a:gd name="connsiteY14" fmla="*/ 457199 h 2412999"/>
                <a:gd name="connsiteX15" fmla="*/ 5895975 w 7540625"/>
                <a:gd name="connsiteY15" fmla="*/ 495300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320674 h 2412999"/>
                <a:gd name="connsiteX0" fmla="*/ 0 w 7540625"/>
                <a:gd name="connsiteY0" fmla="*/ 263524 h 2412999"/>
                <a:gd name="connsiteX1" fmla="*/ 400050 w 7540625"/>
                <a:gd name="connsiteY1" fmla="*/ 323851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02275 w 7540625"/>
                <a:gd name="connsiteY14" fmla="*/ 457199 h 2412999"/>
                <a:gd name="connsiteX15" fmla="*/ 5895975 w 7540625"/>
                <a:gd name="connsiteY15" fmla="*/ 495300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190750 w 7540625"/>
                <a:gd name="connsiteY4" fmla="*/ 323849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02275 w 7540625"/>
                <a:gd name="connsiteY14" fmla="*/ 457199 h 2412999"/>
                <a:gd name="connsiteX15" fmla="*/ 5895975 w 7540625"/>
                <a:gd name="connsiteY15" fmla="*/ 495300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247900 w 7540625"/>
                <a:gd name="connsiteY4" fmla="*/ 276224 h 2412999"/>
                <a:gd name="connsiteX5" fmla="*/ 2505075 w 7540625"/>
                <a:gd name="connsiteY5" fmla="*/ 228599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02275 w 7540625"/>
                <a:gd name="connsiteY14" fmla="*/ 457199 h 2412999"/>
                <a:gd name="connsiteX15" fmla="*/ 5895975 w 7540625"/>
                <a:gd name="connsiteY15" fmla="*/ 495300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247900 w 7540625"/>
                <a:gd name="connsiteY4" fmla="*/ 276224 h 2412999"/>
                <a:gd name="connsiteX5" fmla="*/ 2505075 w 7540625"/>
                <a:gd name="connsiteY5" fmla="*/ 180974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02275 w 7540625"/>
                <a:gd name="connsiteY14" fmla="*/ 457199 h 2412999"/>
                <a:gd name="connsiteX15" fmla="*/ 5895975 w 7540625"/>
                <a:gd name="connsiteY15" fmla="*/ 495300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247900 w 7540625"/>
                <a:gd name="connsiteY4" fmla="*/ 276224 h 2412999"/>
                <a:gd name="connsiteX5" fmla="*/ 2505075 w 7540625"/>
                <a:gd name="connsiteY5" fmla="*/ 180974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9675 w 7540625"/>
                <a:gd name="connsiteY13" fmla="*/ 266701 h 2412999"/>
                <a:gd name="connsiteX14" fmla="*/ 5502275 w 7540625"/>
                <a:gd name="connsiteY14" fmla="*/ 457199 h 2412999"/>
                <a:gd name="connsiteX15" fmla="*/ 5905500 w 7540625"/>
                <a:gd name="connsiteY15" fmla="*/ 42862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790575 w 7540625"/>
                <a:gd name="connsiteY2" fmla="*/ 381001 h 2412999"/>
                <a:gd name="connsiteX3" fmla="*/ 2019300 w 7540625"/>
                <a:gd name="connsiteY3" fmla="*/ 381000 h 2412999"/>
                <a:gd name="connsiteX4" fmla="*/ 2247900 w 7540625"/>
                <a:gd name="connsiteY4" fmla="*/ 276224 h 2412999"/>
                <a:gd name="connsiteX5" fmla="*/ 2505075 w 7540625"/>
                <a:gd name="connsiteY5" fmla="*/ 180974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0150 w 7540625"/>
                <a:gd name="connsiteY13" fmla="*/ 219076 h 2412999"/>
                <a:gd name="connsiteX14" fmla="*/ 5502275 w 7540625"/>
                <a:gd name="connsiteY14" fmla="*/ 457199 h 2412999"/>
                <a:gd name="connsiteX15" fmla="*/ 5905500 w 7540625"/>
                <a:gd name="connsiteY15" fmla="*/ 42862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876300 w 7540625"/>
                <a:gd name="connsiteY2" fmla="*/ 428626 h 2412999"/>
                <a:gd name="connsiteX3" fmla="*/ 2019300 w 7540625"/>
                <a:gd name="connsiteY3" fmla="*/ 381000 h 2412999"/>
                <a:gd name="connsiteX4" fmla="*/ 2247900 w 7540625"/>
                <a:gd name="connsiteY4" fmla="*/ 276224 h 2412999"/>
                <a:gd name="connsiteX5" fmla="*/ 2505075 w 7540625"/>
                <a:gd name="connsiteY5" fmla="*/ 180974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0150 w 7540625"/>
                <a:gd name="connsiteY13" fmla="*/ 219076 h 2412999"/>
                <a:gd name="connsiteX14" fmla="*/ 5502275 w 7540625"/>
                <a:gd name="connsiteY14" fmla="*/ 457199 h 2412999"/>
                <a:gd name="connsiteX15" fmla="*/ 5905500 w 7540625"/>
                <a:gd name="connsiteY15" fmla="*/ 42862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876300 w 7540625"/>
                <a:gd name="connsiteY2" fmla="*/ 428626 h 2412999"/>
                <a:gd name="connsiteX3" fmla="*/ 2019300 w 7540625"/>
                <a:gd name="connsiteY3" fmla="*/ 428625 h 2412999"/>
                <a:gd name="connsiteX4" fmla="*/ 2247900 w 7540625"/>
                <a:gd name="connsiteY4" fmla="*/ 276224 h 2412999"/>
                <a:gd name="connsiteX5" fmla="*/ 2505075 w 7540625"/>
                <a:gd name="connsiteY5" fmla="*/ 180974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0150 w 7540625"/>
                <a:gd name="connsiteY13" fmla="*/ 219076 h 2412999"/>
                <a:gd name="connsiteX14" fmla="*/ 5502275 w 7540625"/>
                <a:gd name="connsiteY14" fmla="*/ 457199 h 2412999"/>
                <a:gd name="connsiteX15" fmla="*/ 5905500 w 7540625"/>
                <a:gd name="connsiteY15" fmla="*/ 428625 h 2412999"/>
                <a:gd name="connsiteX16" fmla="*/ 6172200 w 7540625"/>
                <a:gd name="connsiteY16" fmla="*/ 552450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876300 w 7540625"/>
                <a:gd name="connsiteY2" fmla="*/ 428626 h 2412999"/>
                <a:gd name="connsiteX3" fmla="*/ 2019300 w 7540625"/>
                <a:gd name="connsiteY3" fmla="*/ 428625 h 2412999"/>
                <a:gd name="connsiteX4" fmla="*/ 2247900 w 7540625"/>
                <a:gd name="connsiteY4" fmla="*/ 276224 h 2412999"/>
                <a:gd name="connsiteX5" fmla="*/ 2505075 w 7540625"/>
                <a:gd name="connsiteY5" fmla="*/ 180974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0150 w 7540625"/>
                <a:gd name="connsiteY13" fmla="*/ 219076 h 2412999"/>
                <a:gd name="connsiteX14" fmla="*/ 5502275 w 7540625"/>
                <a:gd name="connsiteY14" fmla="*/ 457199 h 2412999"/>
                <a:gd name="connsiteX15" fmla="*/ 5905500 w 7540625"/>
                <a:gd name="connsiteY15" fmla="*/ 428625 h 2412999"/>
                <a:gd name="connsiteX16" fmla="*/ 6267450 w 7540625"/>
                <a:gd name="connsiteY16" fmla="*/ 600075 h 2412999"/>
                <a:gd name="connsiteX17" fmla="*/ 7077075 w 7540625"/>
                <a:gd name="connsiteY17" fmla="*/ 561976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  <a:gd name="connsiteX0" fmla="*/ 0 w 7540625"/>
                <a:gd name="connsiteY0" fmla="*/ 263524 h 2412999"/>
                <a:gd name="connsiteX1" fmla="*/ 400050 w 7540625"/>
                <a:gd name="connsiteY1" fmla="*/ 295276 h 2412999"/>
                <a:gd name="connsiteX2" fmla="*/ 876300 w 7540625"/>
                <a:gd name="connsiteY2" fmla="*/ 428626 h 2412999"/>
                <a:gd name="connsiteX3" fmla="*/ 2019300 w 7540625"/>
                <a:gd name="connsiteY3" fmla="*/ 428625 h 2412999"/>
                <a:gd name="connsiteX4" fmla="*/ 2247900 w 7540625"/>
                <a:gd name="connsiteY4" fmla="*/ 276224 h 2412999"/>
                <a:gd name="connsiteX5" fmla="*/ 2505075 w 7540625"/>
                <a:gd name="connsiteY5" fmla="*/ 180974 h 2412999"/>
                <a:gd name="connsiteX6" fmla="*/ 2876550 w 7540625"/>
                <a:gd name="connsiteY6" fmla="*/ 111124 h 2412999"/>
                <a:gd name="connsiteX7" fmla="*/ 3314700 w 7540625"/>
                <a:gd name="connsiteY7" fmla="*/ 95251 h 2412999"/>
                <a:gd name="connsiteX8" fmla="*/ 3505200 w 7540625"/>
                <a:gd name="connsiteY8" fmla="*/ 47625 h 2412999"/>
                <a:gd name="connsiteX9" fmla="*/ 3733800 w 7540625"/>
                <a:gd name="connsiteY9" fmla="*/ 0 h 2412999"/>
                <a:gd name="connsiteX10" fmla="*/ 4257675 w 7540625"/>
                <a:gd name="connsiteY10" fmla="*/ 0 h 2412999"/>
                <a:gd name="connsiteX11" fmla="*/ 4562475 w 7540625"/>
                <a:gd name="connsiteY11" fmla="*/ 47625 h 2412999"/>
                <a:gd name="connsiteX12" fmla="*/ 4714875 w 7540625"/>
                <a:gd name="connsiteY12" fmla="*/ 133351 h 2412999"/>
                <a:gd name="connsiteX13" fmla="*/ 5010150 w 7540625"/>
                <a:gd name="connsiteY13" fmla="*/ 219076 h 2412999"/>
                <a:gd name="connsiteX14" fmla="*/ 5502275 w 7540625"/>
                <a:gd name="connsiteY14" fmla="*/ 457199 h 2412999"/>
                <a:gd name="connsiteX15" fmla="*/ 5905500 w 7540625"/>
                <a:gd name="connsiteY15" fmla="*/ 428625 h 2412999"/>
                <a:gd name="connsiteX16" fmla="*/ 6267450 w 7540625"/>
                <a:gd name="connsiteY16" fmla="*/ 600075 h 2412999"/>
                <a:gd name="connsiteX17" fmla="*/ 7067550 w 7540625"/>
                <a:gd name="connsiteY17" fmla="*/ 609601 h 2412999"/>
                <a:gd name="connsiteX18" fmla="*/ 7315200 w 7540625"/>
                <a:gd name="connsiteY18" fmla="*/ 504825 h 2412999"/>
                <a:gd name="connsiteX19" fmla="*/ 7540625 w 7540625"/>
                <a:gd name="connsiteY19" fmla="*/ 488949 h 2412999"/>
                <a:gd name="connsiteX20" fmla="*/ 7518400 w 7540625"/>
                <a:gd name="connsiteY20" fmla="*/ 2412999 h 2412999"/>
                <a:gd name="connsiteX21" fmla="*/ 12700 w 7540625"/>
                <a:gd name="connsiteY21" fmla="*/ 2374899 h 2412999"/>
                <a:gd name="connsiteX22" fmla="*/ 0 w 7540625"/>
                <a:gd name="connsiteY22" fmla="*/ 263524 h 241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40625" h="2412999">
                  <a:moveTo>
                    <a:pt x="0" y="263524"/>
                  </a:moveTo>
                  <a:lnTo>
                    <a:pt x="400050" y="295276"/>
                  </a:lnTo>
                  <a:lnTo>
                    <a:pt x="876300" y="428626"/>
                  </a:lnTo>
                  <a:lnTo>
                    <a:pt x="2019300" y="428625"/>
                  </a:lnTo>
                  <a:lnTo>
                    <a:pt x="2247900" y="276224"/>
                  </a:lnTo>
                  <a:lnTo>
                    <a:pt x="2505075" y="180974"/>
                  </a:lnTo>
                  <a:lnTo>
                    <a:pt x="2876550" y="111124"/>
                  </a:lnTo>
                  <a:lnTo>
                    <a:pt x="3314700" y="95251"/>
                  </a:lnTo>
                  <a:lnTo>
                    <a:pt x="3505200" y="47625"/>
                  </a:lnTo>
                  <a:lnTo>
                    <a:pt x="3733800" y="0"/>
                  </a:lnTo>
                  <a:lnTo>
                    <a:pt x="4257675" y="0"/>
                  </a:lnTo>
                  <a:lnTo>
                    <a:pt x="4562475" y="47625"/>
                  </a:lnTo>
                  <a:cubicBezTo>
                    <a:pt x="4572000" y="44450"/>
                    <a:pt x="4705350" y="136526"/>
                    <a:pt x="4714875" y="133351"/>
                  </a:cubicBezTo>
                  <a:lnTo>
                    <a:pt x="5010150" y="219076"/>
                  </a:lnTo>
                  <a:lnTo>
                    <a:pt x="5502275" y="457199"/>
                  </a:lnTo>
                  <a:lnTo>
                    <a:pt x="5905500" y="428625"/>
                  </a:lnTo>
                  <a:lnTo>
                    <a:pt x="6267450" y="600075"/>
                  </a:lnTo>
                  <a:lnTo>
                    <a:pt x="7067550" y="609601"/>
                  </a:lnTo>
                  <a:lnTo>
                    <a:pt x="7315200" y="504825"/>
                  </a:lnTo>
                  <a:lnTo>
                    <a:pt x="7540625" y="488949"/>
                  </a:lnTo>
                  <a:cubicBezTo>
                    <a:pt x="7536392" y="1098549"/>
                    <a:pt x="7522633" y="1803399"/>
                    <a:pt x="7518400" y="2412999"/>
                  </a:cubicBezTo>
                  <a:lnTo>
                    <a:pt x="12700" y="2374899"/>
                  </a:lnTo>
                  <a:cubicBezTo>
                    <a:pt x="8467" y="1718732"/>
                    <a:pt x="4233" y="919691"/>
                    <a:pt x="0" y="263524"/>
                  </a:cubicBezTo>
                  <a:close/>
                </a:path>
              </a:pathLst>
            </a:custGeom>
            <a:solidFill>
              <a:srgbClr val="00B0F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414039" y="2955819"/>
              <a:ext cx="246063" cy="938212"/>
              <a:chOff x="5843589" y="1327150"/>
              <a:chExt cx="246063" cy="938212"/>
            </a:xfrm>
          </p:grpSpPr>
          <p:sp>
            <p:nvSpPr>
              <p:cNvPr id="70" name="Freeform 35"/>
              <p:cNvSpPr>
                <a:spLocks noChangeAspect="1"/>
              </p:cNvSpPr>
              <p:nvPr/>
            </p:nvSpPr>
            <p:spPr bwMode="auto">
              <a:xfrm>
                <a:off x="5843589" y="1327150"/>
                <a:ext cx="246063" cy="676189"/>
              </a:xfrm>
              <a:custGeom>
                <a:avLst/>
                <a:gdLst>
                  <a:gd name="T0" fmla="*/ 23 w 58"/>
                  <a:gd name="T1" fmla="*/ 16 h 160"/>
                  <a:gd name="T2" fmla="*/ 15 w 58"/>
                  <a:gd name="T3" fmla="*/ 24 h 160"/>
                  <a:gd name="T4" fmla="*/ 10 w 58"/>
                  <a:gd name="T5" fmla="*/ 35 h 160"/>
                  <a:gd name="T6" fmla="*/ 10 w 58"/>
                  <a:gd name="T7" fmla="*/ 44 h 160"/>
                  <a:gd name="T8" fmla="*/ 14 w 58"/>
                  <a:gd name="T9" fmla="*/ 53 h 160"/>
                  <a:gd name="T10" fmla="*/ 16 w 58"/>
                  <a:gd name="T11" fmla="*/ 58 h 160"/>
                  <a:gd name="T12" fmla="*/ 15 w 58"/>
                  <a:gd name="T13" fmla="*/ 71 h 160"/>
                  <a:gd name="T14" fmla="*/ 4 w 58"/>
                  <a:gd name="T15" fmla="*/ 90 h 160"/>
                  <a:gd name="T16" fmla="*/ 0 w 58"/>
                  <a:gd name="T17" fmla="*/ 103 h 160"/>
                  <a:gd name="T18" fmla="*/ 0 w 58"/>
                  <a:gd name="T19" fmla="*/ 112 h 160"/>
                  <a:gd name="T20" fmla="*/ 1 w 58"/>
                  <a:gd name="T21" fmla="*/ 124 h 160"/>
                  <a:gd name="T22" fmla="*/ 5 w 58"/>
                  <a:gd name="T23" fmla="*/ 131 h 160"/>
                  <a:gd name="T24" fmla="*/ 8 w 58"/>
                  <a:gd name="T25" fmla="*/ 141 h 160"/>
                  <a:gd name="T26" fmla="*/ 19 w 58"/>
                  <a:gd name="T27" fmla="*/ 153 h 160"/>
                  <a:gd name="T28" fmla="*/ 25 w 58"/>
                  <a:gd name="T29" fmla="*/ 159 h 160"/>
                  <a:gd name="T30" fmla="*/ 35 w 58"/>
                  <a:gd name="T31" fmla="*/ 155 h 160"/>
                  <a:gd name="T32" fmla="*/ 43 w 58"/>
                  <a:gd name="T33" fmla="*/ 149 h 160"/>
                  <a:gd name="T34" fmla="*/ 49 w 58"/>
                  <a:gd name="T35" fmla="*/ 136 h 160"/>
                  <a:gd name="T36" fmla="*/ 57 w 58"/>
                  <a:gd name="T37" fmla="*/ 119 h 160"/>
                  <a:gd name="T38" fmla="*/ 56 w 58"/>
                  <a:gd name="T39" fmla="*/ 114 h 160"/>
                  <a:gd name="T40" fmla="*/ 51 w 58"/>
                  <a:gd name="T41" fmla="*/ 106 h 160"/>
                  <a:gd name="T42" fmla="*/ 46 w 58"/>
                  <a:gd name="T43" fmla="*/ 100 h 160"/>
                  <a:gd name="T44" fmla="*/ 46 w 58"/>
                  <a:gd name="T45" fmla="*/ 95 h 160"/>
                  <a:gd name="T46" fmla="*/ 51 w 58"/>
                  <a:gd name="T47" fmla="*/ 90 h 160"/>
                  <a:gd name="T48" fmla="*/ 54 w 58"/>
                  <a:gd name="T49" fmla="*/ 77 h 160"/>
                  <a:gd name="T50" fmla="*/ 52 w 58"/>
                  <a:gd name="T51" fmla="*/ 59 h 160"/>
                  <a:gd name="T52" fmla="*/ 46 w 58"/>
                  <a:gd name="T53" fmla="*/ 49 h 160"/>
                  <a:gd name="T54" fmla="*/ 41 w 58"/>
                  <a:gd name="T55" fmla="*/ 42 h 160"/>
                  <a:gd name="T56" fmla="*/ 38 w 58"/>
                  <a:gd name="T57" fmla="*/ 32 h 160"/>
                  <a:gd name="T58" fmla="*/ 39 w 58"/>
                  <a:gd name="T59" fmla="*/ 18 h 160"/>
                  <a:gd name="T60" fmla="*/ 34 w 58"/>
                  <a:gd name="T61" fmla="*/ 6 h 160"/>
                  <a:gd name="T62" fmla="*/ 28 w 58"/>
                  <a:gd name="T63" fmla="*/ 0 h 160"/>
                  <a:gd name="T64" fmla="*/ 25 w 58"/>
                  <a:gd name="T65" fmla="*/ 8 h 160"/>
                  <a:gd name="T66" fmla="*/ 23 w 58"/>
                  <a:gd name="T6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8" h="160">
                    <a:moveTo>
                      <a:pt x="23" y="16"/>
                    </a:moveTo>
                    <a:lnTo>
                      <a:pt x="15" y="24"/>
                    </a:lnTo>
                    <a:lnTo>
                      <a:pt x="10" y="35"/>
                    </a:lnTo>
                    <a:lnTo>
                      <a:pt x="10" y="44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5" y="71"/>
                    </a:lnTo>
                    <a:lnTo>
                      <a:pt x="4" y="90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1" y="124"/>
                    </a:lnTo>
                    <a:lnTo>
                      <a:pt x="5" y="131"/>
                    </a:lnTo>
                    <a:lnTo>
                      <a:pt x="8" y="141"/>
                    </a:lnTo>
                    <a:lnTo>
                      <a:pt x="19" y="153"/>
                    </a:lnTo>
                    <a:lnTo>
                      <a:pt x="25" y="159"/>
                    </a:lnTo>
                    <a:lnTo>
                      <a:pt x="35" y="155"/>
                    </a:lnTo>
                    <a:lnTo>
                      <a:pt x="43" y="149"/>
                    </a:lnTo>
                    <a:lnTo>
                      <a:pt x="49" y="136"/>
                    </a:lnTo>
                    <a:lnTo>
                      <a:pt x="57" y="119"/>
                    </a:lnTo>
                    <a:lnTo>
                      <a:pt x="56" y="114"/>
                    </a:lnTo>
                    <a:lnTo>
                      <a:pt x="51" y="106"/>
                    </a:lnTo>
                    <a:lnTo>
                      <a:pt x="46" y="100"/>
                    </a:lnTo>
                    <a:lnTo>
                      <a:pt x="46" y="95"/>
                    </a:lnTo>
                    <a:lnTo>
                      <a:pt x="51" y="90"/>
                    </a:lnTo>
                    <a:lnTo>
                      <a:pt x="54" y="77"/>
                    </a:lnTo>
                    <a:lnTo>
                      <a:pt x="52" y="59"/>
                    </a:lnTo>
                    <a:lnTo>
                      <a:pt x="46" y="49"/>
                    </a:lnTo>
                    <a:lnTo>
                      <a:pt x="41" y="42"/>
                    </a:lnTo>
                    <a:lnTo>
                      <a:pt x="38" y="32"/>
                    </a:lnTo>
                    <a:lnTo>
                      <a:pt x="39" y="18"/>
                    </a:lnTo>
                    <a:lnTo>
                      <a:pt x="34" y="6"/>
                    </a:lnTo>
                    <a:lnTo>
                      <a:pt x="28" y="0"/>
                    </a:lnTo>
                    <a:lnTo>
                      <a:pt x="25" y="8"/>
                    </a:lnTo>
                    <a:lnTo>
                      <a:pt x="23" y="16"/>
                    </a:lnTo>
                  </a:path>
                </a:pathLst>
              </a:custGeom>
              <a:solidFill>
                <a:srgbClr val="99CC00"/>
              </a:solidFill>
              <a:ln w="635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" name="Line 36"/>
              <p:cNvSpPr>
                <a:spLocks noChangeAspect="1" noChangeShapeType="1"/>
              </p:cNvSpPr>
              <p:nvPr/>
            </p:nvSpPr>
            <p:spPr bwMode="auto">
              <a:xfrm>
                <a:off x="5958136" y="1555364"/>
                <a:ext cx="0" cy="709998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5" name="Group 48"/>
            <p:cNvGrpSpPr>
              <a:grpSpLocks noChangeAspect="1"/>
            </p:cNvGrpSpPr>
            <p:nvPr/>
          </p:nvGrpSpPr>
          <p:grpSpPr bwMode="auto">
            <a:xfrm>
              <a:off x="98625" y="3817708"/>
              <a:ext cx="155575" cy="225425"/>
              <a:chOff x="4802" y="1502"/>
              <a:chExt cx="255" cy="370"/>
            </a:xfrm>
          </p:grpSpPr>
          <p:sp>
            <p:nvSpPr>
              <p:cNvPr id="67" name="Freeform 49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" name="Freeform 50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9" name="Line 51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6" name="Group 72"/>
            <p:cNvGrpSpPr>
              <a:grpSpLocks noChangeAspect="1"/>
            </p:cNvGrpSpPr>
            <p:nvPr/>
          </p:nvGrpSpPr>
          <p:grpSpPr bwMode="auto">
            <a:xfrm>
              <a:off x="1564331" y="3910925"/>
              <a:ext cx="155575" cy="225425"/>
              <a:chOff x="4802" y="1502"/>
              <a:chExt cx="255" cy="370"/>
            </a:xfrm>
          </p:grpSpPr>
          <p:sp>
            <p:nvSpPr>
              <p:cNvPr id="64" name="Freeform 73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5" name="Freeform 74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6" name="Line 75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oup 108"/>
            <p:cNvGrpSpPr>
              <a:grpSpLocks noChangeAspect="1"/>
            </p:cNvGrpSpPr>
            <p:nvPr/>
          </p:nvGrpSpPr>
          <p:grpSpPr bwMode="auto">
            <a:xfrm>
              <a:off x="257067" y="3451947"/>
              <a:ext cx="173038" cy="658812"/>
              <a:chOff x="4872" y="593"/>
              <a:chExt cx="58" cy="222"/>
            </a:xfrm>
          </p:grpSpPr>
          <p:sp>
            <p:nvSpPr>
              <p:cNvPr id="59" name="Freeform 109"/>
              <p:cNvSpPr>
                <a:spLocks noChangeAspect="1"/>
              </p:cNvSpPr>
              <p:nvPr/>
            </p:nvSpPr>
            <p:spPr bwMode="auto">
              <a:xfrm>
                <a:off x="4872" y="593"/>
                <a:ext cx="58" cy="160"/>
              </a:xfrm>
              <a:custGeom>
                <a:avLst/>
                <a:gdLst>
                  <a:gd name="T0" fmla="*/ 23 w 58"/>
                  <a:gd name="T1" fmla="*/ 16 h 160"/>
                  <a:gd name="T2" fmla="*/ 15 w 58"/>
                  <a:gd name="T3" fmla="*/ 24 h 160"/>
                  <a:gd name="T4" fmla="*/ 10 w 58"/>
                  <a:gd name="T5" fmla="*/ 35 h 160"/>
                  <a:gd name="T6" fmla="*/ 10 w 58"/>
                  <a:gd name="T7" fmla="*/ 44 h 160"/>
                  <a:gd name="T8" fmla="*/ 14 w 58"/>
                  <a:gd name="T9" fmla="*/ 53 h 160"/>
                  <a:gd name="T10" fmla="*/ 16 w 58"/>
                  <a:gd name="T11" fmla="*/ 58 h 160"/>
                  <a:gd name="T12" fmla="*/ 15 w 58"/>
                  <a:gd name="T13" fmla="*/ 71 h 160"/>
                  <a:gd name="T14" fmla="*/ 4 w 58"/>
                  <a:gd name="T15" fmla="*/ 90 h 160"/>
                  <a:gd name="T16" fmla="*/ 0 w 58"/>
                  <a:gd name="T17" fmla="*/ 103 h 160"/>
                  <a:gd name="T18" fmla="*/ 0 w 58"/>
                  <a:gd name="T19" fmla="*/ 112 h 160"/>
                  <a:gd name="T20" fmla="*/ 1 w 58"/>
                  <a:gd name="T21" fmla="*/ 124 h 160"/>
                  <a:gd name="T22" fmla="*/ 5 w 58"/>
                  <a:gd name="T23" fmla="*/ 131 h 160"/>
                  <a:gd name="T24" fmla="*/ 8 w 58"/>
                  <a:gd name="T25" fmla="*/ 141 h 160"/>
                  <a:gd name="T26" fmla="*/ 19 w 58"/>
                  <a:gd name="T27" fmla="*/ 153 h 160"/>
                  <a:gd name="T28" fmla="*/ 25 w 58"/>
                  <a:gd name="T29" fmla="*/ 159 h 160"/>
                  <a:gd name="T30" fmla="*/ 35 w 58"/>
                  <a:gd name="T31" fmla="*/ 155 h 160"/>
                  <a:gd name="T32" fmla="*/ 43 w 58"/>
                  <a:gd name="T33" fmla="*/ 149 h 160"/>
                  <a:gd name="T34" fmla="*/ 49 w 58"/>
                  <a:gd name="T35" fmla="*/ 136 h 160"/>
                  <a:gd name="T36" fmla="*/ 57 w 58"/>
                  <a:gd name="T37" fmla="*/ 119 h 160"/>
                  <a:gd name="T38" fmla="*/ 56 w 58"/>
                  <a:gd name="T39" fmla="*/ 114 h 160"/>
                  <a:gd name="T40" fmla="*/ 51 w 58"/>
                  <a:gd name="T41" fmla="*/ 106 h 160"/>
                  <a:gd name="T42" fmla="*/ 46 w 58"/>
                  <a:gd name="T43" fmla="*/ 100 h 160"/>
                  <a:gd name="T44" fmla="*/ 46 w 58"/>
                  <a:gd name="T45" fmla="*/ 95 h 160"/>
                  <a:gd name="T46" fmla="*/ 51 w 58"/>
                  <a:gd name="T47" fmla="*/ 90 h 160"/>
                  <a:gd name="T48" fmla="*/ 54 w 58"/>
                  <a:gd name="T49" fmla="*/ 77 h 160"/>
                  <a:gd name="T50" fmla="*/ 52 w 58"/>
                  <a:gd name="T51" fmla="*/ 59 h 160"/>
                  <a:gd name="T52" fmla="*/ 46 w 58"/>
                  <a:gd name="T53" fmla="*/ 49 h 160"/>
                  <a:gd name="T54" fmla="*/ 41 w 58"/>
                  <a:gd name="T55" fmla="*/ 42 h 160"/>
                  <a:gd name="T56" fmla="*/ 38 w 58"/>
                  <a:gd name="T57" fmla="*/ 32 h 160"/>
                  <a:gd name="T58" fmla="*/ 39 w 58"/>
                  <a:gd name="T59" fmla="*/ 18 h 160"/>
                  <a:gd name="T60" fmla="*/ 34 w 58"/>
                  <a:gd name="T61" fmla="*/ 6 h 160"/>
                  <a:gd name="T62" fmla="*/ 28 w 58"/>
                  <a:gd name="T63" fmla="*/ 0 h 160"/>
                  <a:gd name="T64" fmla="*/ 25 w 58"/>
                  <a:gd name="T65" fmla="*/ 8 h 160"/>
                  <a:gd name="T66" fmla="*/ 23 w 58"/>
                  <a:gd name="T6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8" h="160">
                    <a:moveTo>
                      <a:pt x="23" y="16"/>
                    </a:moveTo>
                    <a:lnTo>
                      <a:pt x="15" y="24"/>
                    </a:lnTo>
                    <a:lnTo>
                      <a:pt x="10" y="35"/>
                    </a:lnTo>
                    <a:lnTo>
                      <a:pt x="10" y="44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5" y="71"/>
                    </a:lnTo>
                    <a:lnTo>
                      <a:pt x="4" y="90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1" y="124"/>
                    </a:lnTo>
                    <a:lnTo>
                      <a:pt x="5" y="131"/>
                    </a:lnTo>
                    <a:lnTo>
                      <a:pt x="8" y="141"/>
                    </a:lnTo>
                    <a:lnTo>
                      <a:pt x="19" y="153"/>
                    </a:lnTo>
                    <a:lnTo>
                      <a:pt x="25" y="159"/>
                    </a:lnTo>
                    <a:lnTo>
                      <a:pt x="35" y="155"/>
                    </a:lnTo>
                    <a:lnTo>
                      <a:pt x="43" y="149"/>
                    </a:lnTo>
                    <a:lnTo>
                      <a:pt x="49" y="136"/>
                    </a:lnTo>
                    <a:lnTo>
                      <a:pt x="57" y="119"/>
                    </a:lnTo>
                    <a:lnTo>
                      <a:pt x="56" y="114"/>
                    </a:lnTo>
                    <a:lnTo>
                      <a:pt x="51" y="106"/>
                    </a:lnTo>
                    <a:lnTo>
                      <a:pt x="46" y="100"/>
                    </a:lnTo>
                    <a:lnTo>
                      <a:pt x="46" y="95"/>
                    </a:lnTo>
                    <a:lnTo>
                      <a:pt x="51" y="90"/>
                    </a:lnTo>
                    <a:lnTo>
                      <a:pt x="54" y="77"/>
                    </a:lnTo>
                    <a:lnTo>
                      <a:pt x="52" y="59"/>
                    </a:lnTo>
                    <a:lnTo>
                      <a:pt x="46" y="49"/>
                    </a:lnTo>
                    <a:lnTo>
                      <a:pt x="41" y="42"/>
                    </a:lnTo>
                    <a:lnTo>
                      <a:pt x="38" y="32"/>
                    </a:lnTo>
                    <a:lnTo>
                      <a:pt x="39" y="18"/>
                    </a:lnTo>
                    <a:lnTo>
                      <a:pt x="34" y="6"/>
                    </a:lnTo>
                    <a:lnTo>
                      <a:pt x="28" y="0"/>
                    </a:lnTo>
                    <a:lnTo>
                      <a:pt x="25" y="8"/>
                    </a:lnTo>
                    <a:lnTo>
                      <a:pt x="23" y="16"/>
                    </a:lnTo>
                  </a:path>
                </a:pathLst>
              </a:custGeom>
              <a:solidFill>
                <a:srgbClr val="99CC00"/>
              </a:solidFill>
              <a:ln w="635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" name="Line 110"/>
              <p:cNvSpPr>
                <a:spLocks noChangeAspect="1" noChangeShapeType="1"/>
              </p:cNvSpPr>
              <p:nvPr/>
            </p:nvSpPr>
            <p:spPr bwMode="auto">
              <a:xfrm>
                <a:off x="4899" y="647"/>
                <a:ext cx="0" cy="168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Line 111"/>
              <p:cNvSpPr>
                <a:spLocks noChangeAspect="1" noChangeShapeType="1"/>
              </p:cNvSpPr>
              <p:nvPr/>
            </p:nvSpPr>
            <p:spPr bwMode="auto">
              <a:xfrm flipH="1">
                <a:off x="4895" y="685"/>
                <a:ext cx="19" cy="27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Line 112"/>
              <p:cNvSpPr>
                <a:spLocks noChangeAspect="1" noChangeShapeType="1"/>
              </p:cNvSpPr>
              <p:nvPr/>
            </p:nvSpPr>
            <p:spPr bwMode="auto">
              <a:xfrm>
                <a:off x="4890" y="714"/>
                <a:ext cx="5" cy="4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3" name="Line 113"/>
              <p:cNvSpPr>
                <a:spLocks noChangeAspect="1" noChangeShapeType="1"/>
              </p:cNvSpPr>
              <p:nvPr/>
            </p:nvSpPr>
            <p:spPr bwMode="auto">
              <a:xfrm>
                <a:off x="4894" y="673"/>
                <a:ext cx="1" cy="10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oup 114"/>
            <p:cNvGrpSpPr>
              <a:grpSpLocks noChangeAspect="1"/>
            </p:cNvGrpSpPr>
            <p:nvPr/>
          </p:nvGrpSpPr>
          <p:grpSpPr bwMode="auto">
            <a:xfrm>
              <a:off x="3298032" y="2895323"/>
              <a:ext cx="173038" cy="658812"/>
              <a:chOff x="4872" y="593"/>
              <a:chExt cx="58" cy="222"/>
            </a:xfrm>
          </p:grpSpPr>
          <p:sp>
            <p:nvSpPr>
              <p:cNvPr id="54" name="Freeform 115"/>
              <p:cNvSpPr>
                <a:spLocks noChangeAspect="1"/>
              </p:cNvSpPr>
              <p:nvPr/>
            </p:nvSpPr>
            <p:spPr bwMode="auto">
              <a:xfrm>
                <a:off x="4872" y="593"/>
                <a:ext cx="58" cy="160"/>
              </a:xfrm>
              <a:custGeom>
                <a:avLst/>
                <a:gdLst>
                  <a:gd name="T0" fmla="*/ 23 w 58"/>
                  <a:gd name="T1" fmla="*/ 16 h 160"/>
                  <a:gd name="T2" fmla="*/ 15 w 58"/>
                  <a:gd name="T3" fmla="*/ 24 h 160"/>
                  <a:gd name="T4" fmla="*/ 10 w 58"/>
                  <a:gd name="T5" fmla="*/ 35 h 160"/>
                  <a:gd name="T6" fmla="*/ 10 w 58"/>
                  <a:gd name="T7" fmla="*/ 44 h 160"/>
                  <a:gd name="T8" fmla="*/ 14 w 58"/>
                  <a:gd name="T9" fmla="*/ 53 h 160"/>
                  <a:gd name="T10" fmla="*/ 16 w 58"/>
                  <a:gd name="T11" fmla="*/ 58 h 160"/>
                  <a:gd name="T12" fmla="*/ 15 w 58"/>
                  <a:gd name="T13" fmla="*/ 71 h 160"/>
                  <a:gd name="T14" fmla="*/ 4 w 58"/>
                  <a:gd name="T15" fmla="*/ 90 h 160"/>
                  <a:gd name="T16" fmla="*/ 0 w 58"/>
                  <a:gd name="T17" fmla="*/ 103 h 160"/>
                  <a:gd name="T18" fmla="*/ 0 w 58"/>
                  <a:gd name="T19" fmla="*/ 112 h 160"/>
                  <a:gd name="T20" fmla="*/ 1 w 58"/>
                  <a:gd name="T21" fmla="*/ 124 h 160"/>
                  <a:gd name="T22" fmla="*/ 5 w 58"/>
                  <a:gd name="T23" fmla="*/ 131 h 160"/>
                  <a:gd name="T24" fmla="*/ 8 w 58"/>
                  <a:gd name="T25" fmla="*/ 141 h 160"/>
                  <a:gd name="T26" fmla="*/ 19 w 58"/>
                  <a:gd name="T27" fmla="*/ 153 h 160"/>
                  <a:gd name="T28" fmla="*/ 25 w 58"/>
                  <a:gd name="T29" fmla="*/ 159 h 160"/>
                  <a:gd name="T30" fmla="*/ 35 w 58"/>
                  <a:gd name="T31" fmla="*/ 155 h 160"/>
                  <a:gd name="T32" fmla="*/ 43 w 58"/>
                  <a:gd name="T33" fmla="*/ 149 h 160"/>
                  <a:gd name="T34" fmla="*/ 49 w 58"/>
                  <a:gd name="T35" fmla="*/ 136 h 160"/>
                  <a:gd name="T36" fmla="*/ 57 w 58"/>
                  <a:gd name="T37" fmla="*/ 119 h 160"/>
                  <a:gd name="T38" fmla="*/ 56 w 58"/>
                  <a:gd name="T39" fmla="*/ 114 h 160"/>
                  <a:gd name="T40" fmla="*/ 51 w 58"/>
                  <a:gd name="T41" fmla="*/ 106 h 160"/>
                  <a:gd name="T42" fmla="*/ 46 w 58"/>
                  <a:gd name="T43" fmla="*/ 100 h 160"/>
                  <a:gd name="T44" fmla="*/ 46 w 58"/>
                  <a:gd name="T45" fmla="*/ 95 h 160"/>
                  <a:gd name="T46" fmla="*/ 51 w 58"/>
                  <a:gd name="T47" fmla="*/ 90 h 160"/>
                  <a:gd name="T48" fmla="*/ 54 w 58"/>
                  <a:gd name="T49" fmla="*/ 77 h 160"/>
                  <a:gd name="T50" fmla="*/ 52 w 58"/>
                  <a:gd name="T51" fmla="*/ 59 h 160"/>
                  <a:gd name="T52" fmla="*/ 46 w 58"/>
                  <a:gd name="T53" fmla="*/ 49 h 160"/>
                  <a:gd name="T54" fmla="*/ 41 w 58"/>
                  <a:gd name="T55" fmla="*/ 42 h 160"/>
                  <a:gd name="T56" fmla="*/ 38 w 58"/>
                  <a:gd name="T57" fmla="*/ 32 h 160"/>
                  <a:gd name="T58" fmla="*/ 39 w 58"/>
                  <a:gd name="T59" fmla="*/ 18 h 160"/>
                  <a:gd name="T60" fmla="*/ 34 w 58"/>
                  <a:gd name="T61" fmla="*/ 6 h 160"/>
                  <a:gd name="T62" fmla="*/ 28 w 58"/>
                  <a:gd name="T63" fmla="*/ 0 h 160"/>
                  <a:gd name="T64" fmla="*/ 25 w 58"/>
                  <a:gd name="T65" fmla="*/ 8 h 160"/>
                  <a:gd name="T66" fmla="*/ 23 w 58"/>
                  <a:gd name="T6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8" h="160">
                    <a:moveTo>
                      <a:pt x="23" y="16"/>
                    </a:moveTo>
                    <a:lnTo>
                      <a:pt x="15" y="24"/>
                    </a:lnTo>
                    <a:lnTo>
                      <a:pt x="10" y="35"/>
                    </a:lnTo>
                    <a:lnTo>
                      <a:pt x="10" y="44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5" y="71"/>
                    </a:lnTo>
                    <a:lnTo>
                      <a:pt x="4" y="90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1" y="124"/>
                    </a:lnTo>
                    <a:lnTo>
                      <a:pt x="5" y="131"/>
                    </a:lnTo>
                    <a:lnTo>
                      <a:pt x="8" y="141"/>
                    </a:lnTo>
                    <a:lnTo>
                      <a:pt x="19" y="153"/>
                    </a:lnTo>
                    <a:lnTo>
                      <a:pt x="25" y="159"/>
                    </a:lnTo>
                    <a:lnTo>
                      <a:pt x="35" y="155"/>
                    </a:lnTo>
                    <a:lnTo>
                      <a:pt x="43" y="149"/>
                    </a:lnTo>
                    <a:lnTo>
                      <a:pt x="49" y="136"/>
                    </a:lnTo>
                    <a:lnTo>
                      <a:pt x="57" y="119"/>
                    </a:lnTo>
                    <a:lnTo>
                      <a:pt x="56" y="114"/>
                    </a:lnTo>
                    <a:lnTo>
                      <a:pt x="51" y="106"/>
                    </a:lnTo>
                    <a:lnTo>
                      <a:pt x="46" y="100"/>
                    </a:lnTo>
                    <a:lnTo>
                      <a:pt x="46" y="95"/>
                    </a:lnTo>
                    <a:lnTo>
                      <a:pt x="51" y="90"/>
                    </a:lnTo>
                    <a:lnTo>
                      <a:pt x="54" y="77"/>
                    </a:lnTo>
                    <a:lnTo>
                      <a:pt x="52" y="59"/>
                    </a:lnTo>
                    <a:lnTo>
                      <a:pt x="46" y="49"/>
                    </a:lnTo>
                    <a:lnTo>
                      <a:pt x="41" y="42"/>
                    </a:lnTo>
                    <a:lnTo>
                      <a:pt x="38" y="32"/>
                    </a:lnTo>
                    <a:lnTo>
                      <a:pt x="39" y="18"/>
                    </a:lnTo>
                    <a:lnTo>
                      <a:pt x="34" y="6"/>
                    </a:lnTo>
                    <a:lnTo>
                      <a:pt x="28" y="0"/>
                    </a:lnTo>
                    <a:lnTo>
                      <a:pt x="25" y="8"/>
                    </a:lnTo>
                    <a:lnTo>
                      <a:pt x="23" y="16"/>
                    </a:lnTo>
                  </a:path>
                </a:pathLst>
              </a:custGeom>
              <a:solidFill>
                <a:srgbClr val="99CC00"/>
              </a:solidFill>
              <a:ln w="635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Line 116"/>
              <p:cNvSpPr>
                <a:spLocks noChangeAspect="1" noChangeShapeType="1"/>
              </p:cNvSpPr>
              <p:nvPr/>
            </p:nvSpPr>
            <p:spPr bwMode="auto">
              <a:xfrm>
                <a:off x="4899" y="647"/>
                <a:ext cx="0" cy="168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Line 117"/>
              <p:cNvSpPr>
                <a:spLocks noChangeAspect="1" noChangeShapeType="1"/>
              </p:cNvSpPr>
              <p:nvPr/>
            </p:nvSpPr>
            <p:spPr bwMode="auto">
              <a:xfrm flipH="1">
                <a:off x="4895" y="685"/>
                <a:ext cx="19" cy="27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Line 118"/>
              <p:cNvSpPr>
                <a:spLocks noChangeAspect="1" noChangeShapeType="1"/>
              </p:cNvSpPr>
              <p:nvPr/>
            </p:nvSpPr>
            <p:spPr bwMode="auto">
              <a:xfrm>
                <a:off x="4890" y="714"/>
                <a:ext cx="5" cy="4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Line 119"/>
              <p:cNvSpPr>
                <a:spLocks noChangeAspect="1" noChangeShapeType="1"/>
              </p:cNvSpPr>
              <p:nvPr/>
            </p:nvSpPr>
            <p:spPr bwMode="auto">
              <a:xfrm>
                <a:off x="4894" y="673"/>
                <a:ext cx="1" cy="10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oup 34"/>
            <p:cNvGrpSpPr>
              <a:grpSpLocks noChangeAspect="1"/>
            </p:cNvGrpSpPr>
            <p:nvPr/>
          </p:nvGrpSpPr>
          <p:grpSpPr bwMode="auto">
            <a:xfrm>
              <a:off x="1958567" y="2906307"/>
              <a:ext cx="246063" cy="938212"/>
              <a:chOff x="4872" y="593"/>
              <a:chExt cx="58" cy="222"/>
            </a:xfrm>
          </p:grpSpPr>
          <p:sp>
            <p:nvSpPr>
              <p:cNvPr id="49" name="Freeform 35"/>
              <p:cNvSpPr>
                <a:spLocks noChangeAspect="1"/>
              </p:cNvSpPr>
              <p:nvPr/>
            </p:nvSpPr>
            <p:spPr bwMode="auto">
              <a:xfrm>
                <a:off x="4872" y="593"/>
                <a:ext cx="58" cy="160"/>
              </a:xfrm>
              <a:custGeom>
                <a:avLst/>
                <a:gdLst>
                  <a:gd name="T0" fmla="*/ 23 w 58"/>
                  <a:gd name="T1" fmla="*/ 16 h 160"/>
                  <a:gd name="T2" fmla="*/ 15 w 58"/>
                  <a:gd name="T3" fmla="*/ 24 h 160"/>
                  <a:gd name="T4" fmla="*/ 10 w 58"/>
                  <a:gd name="T5" fmla="*/ 35 h 160"/>
                  <a:gd name="T6" fmla="*/ 10 w 58"/>
                  <a:gd name="T7" fmla="*/ 44 h 160"/>
                  <a:gd name="T8" fmla="*/ 14 w 58"/>
                  <a:gd name="T9" fmla="*/ 53 h 160"/>
                  <a:gd name="T10" fmla="*/ 16 w 58"/>
                  <a:gd name="T11" fmla="*/ 58 h 160"/>
                  <a:gd name="T12" fmla="*/ 15 w 58"/>
                  <a:gd name="T13" fmla="*/ 71 h 160"/>
                  <a:gd name="T14" fmla="*/ 4 w 58"/>
                  <a:gd name="T15" fmla="*/ 90 h 160"/>
                  <a:gd name="T16" fmla="*/ 0 w 58"/>
                  <a:gd name="T17" fmla="*/ 103 h 160"/>
                  <a:gd name="T18" fmla="*/ 0 w 58"/>
                  <a:gd name="T19" fmla="*/ 112 h 160"/>
                  <a:gd name="T20" fmla="*/ 1 w 58"/>
                  <a:gd name="T21" fmla="*/ 124 h 160"/>
                  <a:gd name="T22" fmla="*/ 5 w 58"/>
                  <a:gd name="T23" fmla="*/ 131 h 160"/>
                  <a:gd name="T24" fmla="*/ 8 w 58"/>
                  <a:gd name="T25" fmla="*/ 141 h 160"/>
                  <a:gd name="T26" fmla="*/ 19 w 58"/>
                  <a:gd name="T27" fmla="*/ 153 h 160"/>
                  <a:gd name="T28" fmla="*/ 25 w 58"/>
                  <a:gd name="T29" fmla="*/ 159 h 160"/>
                  <a:gd name="T30" fmla="*/ 35 w 58"/>
                  <a:gd name="T31" fmla="*/ 155 h 160"/>
                  <a:gd name="T32" fmla="*/ 43 w 58"/>
                  <a:gd name="T33" fmla="*/ 149 h 160"/>
                  <a:gd name="T34" fmla="*/ 49 w 58"/>
                  <a:gd name="T35" fmla="*/ 136 h 160"/>
                  <a:gd name="T36" fmla="*/ 57 w 58"/>
                  <a:gd name="T37" fmla="*/ 119 h 160"/>
                  <a:gd name="T38" fmla="*/ 56 w 58"/>
                  <a:gd name="T39" fmla="*/ 114 h 160"/>
                  <a:gd name="T40" fmla="*/ 51 w 58"/>
                  <a:gd name="T41" fmla="*/ 106 h 160"/>
                  <a:gd name="T42" fmla="*/ 46 w 58"/>
                  <a:gd name="T43" fmla="*/ 100 h 160"/>
                  <a:gd name="T44" fmla="*/ 46 w 58"/>
                  <a:gd name="T45" fmla="*/ 95 h 160"/>
                  <a:gd name="T46" fmla="*/ 51 w 58"/>
                  <a:gd name="T47" fmla="*/ 90 h 160"/>
                  <a:gd name="T48" fmla="*/ 54 w 58"/>
                  <a:gd name="T49" fmla="*/ 77 h 160"/>
                  <a:gd name="T50" fmla="*/ 52 w 58"/>
                  <a:gd name="T51" fmla="*/ 59 h 160"/>
                  <a:gd name="T52" fmla="*/ 46 w 58"/>
                  <a:gd name="T53" fmla="*/ 49 h 160"/>
                  <a:gd name="T54" fmla="*/ 41 w 58"/>
                  <a:gd name="T55" fmla="*/ 42 h 160"/>
                  <a:gd name="T56" fmla="*/ 38 w 58"/>
                  <a:gd name="T57" fmla="*/ 32 h 160"/>
                  <a:gd name="T58" fmla="*/ 39 w 58"/>
                  <a:gd name="T59" fmla="*/ 18 h 160"/>
                  <a:gd name="T60" fmla="*/ 34 w 58"/>
                  <a:gd name="T61" fmla="*/ 6 h 160"/>
                  <a:gd name="T62" fmla="*/ 28 w 58"/>
                  <a:gd name="T63" fmla="*/ 0 h 160"/>
                  <a:gd name="T64" fmla="*/ 25 w 58"/>
                  <a:gd name="T65" fmla="*/ 8 h 160"/>
                  <a:gd name="T66" fmla="*/ 23 w 58"/>
                  <a:gd name="T6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8" h="160">
                    <a:moveTo>
                      <a:pt x="23" y="16"/>
                    </a:moveTo>
                    <a:lnTo>
                      <a:pt x="15" y="24"/>
                    </a:lnTo>
                    <a:lnTo>
                      <a:pt x="10" y="35"/>
                    </a:lnTo>
                    <a:lnTo>
                      <a:pt x="10" y="44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5" y="71"/>
                    </a:lnTo>
                    <a:lnTo>
                      <a:pt x="4" y="90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1" y="124"/>
                    </a:lnTo>
                    <a:lnTo>
                      <a:pt x="5" y="131"/>
                    </a:lnTo>
                    <a:lnTo>
                      <a:pt x="8" y="141"/>
                    </a:lnTo>
                    <a:lnTo>
                      <a:pt x="19" y="153"/>
                    </a:lnTo>
                    <a:lnTo>
                      <a:pt x="25" y="159"/>
                    </a:lnTo>
                    <a:lnTo>
                      <a:pt x="35" y="155"/>
                    </a:lnTo>
                    <a:lnTo>
                      <a:pt x="43" y="149"/>
                    </a:lnTo>
                    <a:lnTo>
                      <a:pt x="49" y="136"/>
                    </a:lnTo>
                    <a:lnTo>
                      <a:pt x="57" y="119"/>
                    </a:lnTo>
                    <a:lnTo>
                      <a:pt x="56" y="114"/>
                    </a:lnTo>
                    <a:lnTo>
                      <a:pt x="51" y="106"/>
                    </a:lnTo>
                    <a:lnTo>
                      <a:pt x="46" y="100"/>
                    </a:lnTo>
                    <a:lnTo>
                      <a:pt x="46" y="95"/>
                    </a:lnTo>
                    <a:lnTo>
                      <a:pt x="51" y="90"/>
                    </a:lnTo>
                    <a:lnTo>
                      <a:pt x="54" y="77"/>
                    </a:lnTo>
                    <a:lnTo>
                      <a:pt x="52" y="59"/>
                    </a:lnTo>
                    <a:lnTo>
                      <a:pt x="46" y="49"/>
                    </a:lnTo>
                    <a:lnTo>
                      <a:pt x="41" y="42"/>
                    </a:lnTo>
                    <a:lnTo>
                      <a:pt x="38" y="32"/>
                    </a:lnTo>
                    <a:lnTo>
                      <a:pt x="39" y="18"/>
                    </a:lnTo>
                    <a:lnTo>
                      <a:pt x="34" y="6"/>
                    </a:lnTo>
                    <a:lnTo>
                      <a:pt x="28" y="0"/>
                    </a:lnTo>
                    <a:lnTo>
                      <a:pt x="25" y="8"/>
                    </a:lnTo>
                    <a:lnTo>
                      <a:pt x="23" y="16"/>
                    </a:lnTo>
                  </a:path>
                </a:pathLst>
              </a:custGeom>
              <a:solidFill>
                <a:srgbClr val="99CC00"/>
              </a:solidFill>
              <a:ln w="635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0" name="Line 36"/>
              <p:cNvSpPr>
                <a:spLocks noChangeAspect="1" noChangeShapeType="1"/>
              </p:cNvSpPr>
              <p:nvPr/>
            </p:nvSpPr>
            <p:spPr bwMode="auto">
              <a:xfrm>
                <a:off x="4899" y="647"/>
                <a:ext cx="0" cy="168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Line 37"/>
              <p:cNvSpPr>
                <a:spLocks noChangeAspect="1" noChangeShapeType="1"/>
              </p:cNvSpPr>
              <p:nvPr/>
            </p:nvSpPr>
            <p:spPr bwMode="auto">
              <a:xfrm flipH="1">
                <a:off x="4895" y="685"/>
                <a:ext cx="19" cy="27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Line 38"/>
              <p:cNvSpPr>
                <a:spLocks noChangeAspect="1" noChangeShapeType="1"/>
              </p:cNvSpPr>
              <p:nvPr/>
            </p:nvSpPr>
            <p:spPr bwMode="auto">
              <a:xfrm>
                <a:off x="4890" y="714"/>
                <a:ext cx="5" cy="4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" name="Line 39"/>
              <p:cNvSpPr>
                <a:spLocks noChangeAspect="1" noChangeShapeType="1"/>
              </p:cNvSpPr>
              <p:nvPr/>
            </p:nvSpPr>
            <p:spPr bwMode="auto">
              <a:xfrm>
                <a:off x="4894" y="673"/>
                <a:ext cx="1" cy="10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0" name="Group 40"/>
            <p:cNvGrpSpPr>
              <a:grpSpLocks noChangeAspect="1"/>
            </p:cNvGrpSpPr>
            <p:nvPr/>
          </p:nvGrpSpPr>
          <p:grpSpPr bwMode="auto">
            <a:xfrm>
              <a:off x="4527551" y="2827619"/>
              <a:ext cx="246063" cy="938212"/>
              <a:chOff x="4872" y="593"/>
              <a:chExt cx="58" cy="222"/>
            </a:xfrm>
          </p:grpSpPr>
          <p:sp>
            <p:nvSpPr>
              <p:cNvPr id="44" name="Freeform 41"/>
              <p:cNvSpPr>
                <a:spLocks noChangeAspect="1"/>
              </p:cNvSpPr>
              <p:nvPr/>
            </p:nvSpPr>
            <p:spPr bwMode="auto">
              <a:xfrm>
                <a:off x="4872" y="593"/>
                <a:ext cx="58" cy="160"/>
              </a:xfrm>
              <a:custGeom>
                <a:avLst/>
                <a:gdLst>
                  <a:gd name="T0" fmla="*/ 23 w 58"/>
                  <a:gd name="T1" fmla="*/ 16 h 160"/>
                  <a:gd name="T2" fmla="*/ 15 w 58"/>
                  <a:gd name="T3" fmla="*/ 24 h 160"/>
                  <a:gd name="T4" fmla="*/ 10 w 58"/>
                  <a:gd name="T5" fmla="*/ 35 h 160"/>
                  <a:gd name="T6" fmla="*/ 10 w 58"/>
                  <a:gd name="T7" fmla="*/ 44 h 160"/>
                  <a:gd name="T8" fmla="*/ 14 w 58"/>
                  <a:gd name="T9" fmla="*/ 53 h 160"/>
                  <a:gd name="T10" fmla="*/ 16 w 58"/>
                  <a:gd name="T11" fmla="*/ 58 h 160"/>
                  <a:gd name="T12" fmla="*/ 15 w 58"/>
                  <a:gd name="T13" fmla="*/ 71 h 160"/>
                  <a:gd name="T14" fmla="*/ 4 w 58"/>
                  <a:gd name="T15" fmla="*/ 90 h 160"/>
                  <a:gd name="T16" fmla="*/ 0 w 58"/>
                  <a:gd name="T17" fmla="*/ 103 h 160"/>
                  <a:gd name="T18" fmla="*/ 0 w 58"/>
                  <a:gd name="T19" fmla="*/ 112 h 160"/>
                  <a:gd name="T20" fmla="*/ 1 w 58"/>
                  <a:gd name="T21" fmla="*/ 124 h 160"/>
                  <a:gd name="T22" fmla="*/ 5 w 58"/>
                  <a:gd name="T23" fmla="*/ 131 h 160"/>
                  <a:gd name="T24" fmla="*/ 8 w 58"/>
                  <a:gd name="T25" fmla="*/ 141 h 160"/>
                  <a:gd name="T26" fmla="*/ 19 w 58"/>
                  <a:gd name="T27" fmla="*/ 153 h 160"/>
                  <a:gd name="T28" fmla="*/ 25 w 58"/>
                  <a:gd name="T29" fmla="*/ 159 h 160"/>
                  <a:gd name="T30" fmla="*/ 35 w 58"/>
                  <a:gd name="T31" fmla="*/ 155 h 160"/>
                  <a:gd name="T32" fmla="*/ 43 w 58"/>
                  <a:gd name="T33" fmla="*/ 149 h 160"/>
                  <a:gd name="T34" fmla="*/ 49 w 58"/>
                  <a:gd name="T35" fmla="*/ 136 h 160"/>
                  <a:gd name="T36" fmla="*/ 57 w 58"/>
                  <a:gd name="T37" fmla="*/ 119 h 160"/>
                  <a:gd name="T38" fmla="*/ 56 w 58"/>
                  <a:gd name="T39" fmla="*/ 114 h 160"/>
                  <a:gd name="T40" fmla="*/ 51 w 58"/>
                  <a:gd name="T41" fmla="*/ 106 h 160"/>
                  <a:gd name="T42" fmla="*/ 46 w 58"/>
                  <a:gd name="T43" fmla="*/ 100 h 160"/>
                  <a:gd name="T44" fmla="*/ 46 w 58"/>
                  <a:gd name="T45" fmla="*/ 95 h 160"/>
                  <a:gd name="T46" fmla="*/ 51 w 58"/>
                  <a:gd name="T47" fmla="*/ 90 h 160"/>
                  <a:gd name="T48" fmla="*/ 54 w 58"/>
                  <a:gd name="T49" fmla="*/ 77 h 160"/>
                  <a:gd name="T50" fmla="*/ 52 w 58"/>
                  <a:gd name="T51" fmla="*/ 59 h 160"/>
                  <a:gd name="T52" fmla="*/ 46 w 58"/>
                  <a:gd name="T53" fmla="*/ 49 h 160"/>
                  <a:gd name="T54" fmla="*/ 41 w 58"/>
                  <a:gd name="T55" fmla="*/ 42 h 160"/>
                  <a:gd name="T56" fmla="*/ 38 w 58"/>
                  <a:gd name="T57" fmla="*/ 32 h 160"/>
                  <a:gd name="T58" fmla="*/ 39 w 58"/>
                  <a:gd name="T59" fmla="*/ 18 h 160"/>
                  <a:gd name="T60" fmla="*/ 34 w 58"/>
                  <a:gd name="T61" fmla="*/ 6 h 160"/>
                  <a:gd name="T62" fmla="*/ 28 w 58"/>
                  <a:gd name="T63" fmla="*/ 0 h 160"/>
                  <a:gd name="T64" fmla="*/ 25 w 58"/>
                  <a:gd name="T65" fmla="*/ 8 h 160"/>
                  <a:gd name="T66" fmla="*/ 23 w 58"/>
                  <a:gd name="T6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8" h="160">
                    <a:moveTo>
                      <a:pt x="23" y="16"/>
                    </a:moveTo>
                    <a:lnTo>
                      <a:pt x="15" y="24"/>
                    </a:lnTo>
                    <a:lnTo>
                      <a:pt x="10" y="35"/>
                    </a:lnTo>
                    <a:lnTo>
                      <a:pt x="10" y="44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5" y="71"/>
                    </a:lnTo>
                    <a:lnTo>
                      <a:pt x="4" y="90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1" y="124"/>
                    </a:lnTo>
                    <a:lnTo>
                      <a:pt x="5" y="131"/>
                    </a:lnTo>
                    <a:lnTo>
                      <a:pt x="8" y="141"/>
                    </a:lnTo>
                    <a:lnTo>
                      <a:pt x="19" y="153"/>
                    </a:lnTo>
                    <a:lnTo>
                      <a:pt x="25" y="159"/>
                    </a:lnTo>
                    <a:lnTo>
                      <a:pt x="35" y="155"/>
                    </a:lnTo>
                    <a:lnTo>
                      <a:pt x="43" y="149"/>
                    </a:lnTo>
                    <a:lnTo>
                      <a:pt x="49" y="136"/>
                    </a:lnTo>
                    <a:lnTo>
                      <a:pt x="57" y="119"/>
                    </a:lnTo>
                    <a:lnTo>
                      <a:pt x="56" y="114"/>
                    </a:lnTo>
                    <a:lnTo>
                      <a:pt x="51" y="106"/>
                    </a:lnTo>
                    <a:lnTo>
                      <a:pt x="46" y="100"/>
                    </a:lnTo>
                    <a:lnTo>
                      <a:pt x="46" y="95"/>
                    </a:lnTo>
                    <a:lnTo>
                      <a:pt x="51" y="90"/>
                    </a:lnTo>
                    <a:lnTo>
                      <a:pt x="54" y="77"/>
                    </a:lnTo>
                    <a:lnTo>
                      <a:pt x="52" y="59"/>
                    </a:lnTo>
                    <a:lnTo>
                      <a:pt x="46" y="49"/>
                    </a:lnTo>
                    <a:lnTo>
                      <a:pt x="41" y="42"/>
                    </a:lnTo>
                    <a:lnTo>
                      <a:pt x="38" y="32"/>
                    </a:lnTo>
                    <a:lnTo>
                      <a:pt x="39" y="18"/>
                    </a:lnTo>
                    <a:lnTo>
                      <a:pt x="34" y="6"/>
                    </a:lnTo>
                    <a:lnTo>
                      <a:pt x="28" y="0"/>
                    </a:lnTo>
                    <a:lnTo>
                      <a:pt x="25" y="8"/>
                    </a:lnTo>
                    <a:lnTo>
                      <a:pt x="23" y="16"/>
                    </a:lnTo>
                  </a:path>
                </a:pathLst>
              </a:custGeom>
              <a:solidFill>
                <a:srgbClr val="99CC00"/>
              </a:solidFill>
              <a:ln w="635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Line 42"/>
              <p:cNvSpPr>
                <a:spLocks noChangeAspect="1" noChangeShapeType="1"/>
              </p:cNvSpPr>
              <p:nvPr/>
            </p:nvSpPr>
            <p:spPr bwMode="auto">
              <a:xfrm>
                <a:off x="4899" y="647"/>
                <a:ext cx="0" cy="168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4895" y="685"/>
                <a:ext cx="19" cy="27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Line 44"/>
              <p:cNvSpPr>
                <a:spLocks noChangeAspect="1" noChangeShapeType="1"/>
              </p:cNvSpPr>
              <p:nvPr/>
            </p:nvSpPr>
            <p:spPr bwMode="auto">
              <a:xfrm>
                <a:off x="4890" y="714"/>
                <a:ext cx="5" cy="4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Line 45"/>
              <p:cNvSpPr>
                <a:spLocks noChangeAspect="1" noChangeShapeType="1"/>
              </p:cNvSpPr>
              <p:nvPr/>
            </p:nvSpPr>
            <p:spPr bwMode="auto">
              <a:xfrm>
                <a:off x="4894" y="673"/>
                <a:ext cx="1" cy="10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1" name="Group 80"/>
            <p:cNvGrpSpPr>
              <a:grpSpLocks noChangeAspect="1"/>
            </p:cNvGrpSpPr>
            <p:nvPr/>
          </p:nvGrpSpPr>
          <p:grpSpPr bwMode="auto">
            <a:xfrm>
              <a:off x="5742326" y="4116854"/>
              <a:ext cx="155575" cy="225425"/>
              <a:chOff x="4802" y="1502"/>
              <a:chExt cx="255" cy="370"/>
            </a:xfrm>
          </p:grpSpPr>
          <p:sp>
            <p:nvSpPr>
              <p:cNvPr id="41" name="Freeform 81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Freeform 82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" name="Line 83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2" name="Group 80"/>
            <p:cNvGrpSpPr>
              <a:grpSpLocks noChangeAspect="1"/>
            </p:cNvGrpSpPr>
            <p:nvPr/>
          </p:nvGrpSpPr>
          <p:grpSpPr bwMode="auto">
            <a:xfrm>
              <a:off x="5200041" y="4016909"/>
              <a:ext cx="155575" cy="225425"/>
              <a:chOff x="4802" y="1502"/>
              <a:chExt cx="255" cy="370"/>
            </a:xfrm>
          </p:grpSpPr>
          <p:sp>
            <p:nvSpPr>
              <p:cNvPr id="38" name="Freeform 81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Freeform 82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Line 83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3" name="Group 80"/>
            <p:cNvGrpSpPr>
              <a:grpSpLocks noChangeAspect="1"/>
            </p:cNvGrpSpPr>
            <p:nvPr/>
          </p:nvGrpSpPr>
          <p:grpSpPr bwMode="auto">
            <a:xfrm>
              <a:off x="5044466" y="4004142"/>
              <a:ext cx="155575" cy="225425"/>
              <a:chOff x="4802" y="1502"/>
              <a:chExt cx="255" cy="370"/>
            </a:xfrm>
          </p:grpSpPr>
          <p:sp>
            <p:nvSpPr>
              <p:cNvPr id="35" name="Freeform 81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Freeform 82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Line 83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4" name="Group 80"/>
            <p:cNvGrpSpPr>
              <a:grpSpLocks noChangeAspect="1"/>
            </p:cNvGrpSpPr>
            <p:nvPr/>
          </p:nvGrpSpPr>
          <p:grpSpPr bwMode="auto">
            <a:xfrm>
              <a:off x="6597377" y="4116854"/>
              <a:ext cx="155575" cy="225425"/>
              <a:chOff x="4802" y="1502"/>
              <a:chExt cx="255" cy="370"/>
            </a:xfrm>
          </p:grpSpPr>
          <p:sp>
            <p:nvSpPr>
              <p:cNvPr id="32" name="Freeform 81"/>
              <p:cNvSpPr>
                <a:spLocks noChangeAspect="1"/>
              </p:cNvSpPr>
              <p:nvPr/>
            </p:nvSpPr>
            <p:spPr bwMode="auto">
              <a:xfrm>
                <a:off x="4802" y="1536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Freeform 82"/>
              <p:cNvSpPr>
                <a:spLocks noChangeAspect="1"/>
              </p:cNvSpPr>
              <p:nvPr/>
            </p:nvSpPr>
            <p:spPr bwMode="auto">
              <a:xfrm flipH="1">
                <a:off x="4929" y="1534"/>
                <a:ext cx="128" cy="336"/>
              </a:xfrm>
              <a:custGeom>
                <a:avLst/>
                <a:gdLst>
                  <a:gd name="T0" fmla="*/ 0 w 128"/>
                  <a:gd name="T1" fmla="*/ 0 h 336"/>
                  <a:gd name="T2" fmla="*/ 87 w 128"/>
                  <a:gd name="T3" fmla="*/ 106 h 336"/>
                  <a:gd name="T4" fmla="*/ 128 w 128"/>
                  <a:gd name="T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" h="336">
                    <a:moveTo>
                      <a:pt x="0" y="0"/>
                    </a:moveTo>
                    <a:cubicBezTo>
                      <a:pt x="33" y="25"/>
                      <a:pt x="66" y="50"/>
                      <a:pt x="87" y="106"/>
                    </a:cubicBezTo>
                    <a:cubicBezTo>
                      <a:pt x="108" y="162"/>
                      <a:pt x="122" y="298"/>
                      <a:pt x="128" y="336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Line 83"/>
              <p:cNvSpPr>
                <a:spLocks noChangeAspect="1" noChangeShapeType="1"/>
              </p:cNvSpPr>
              <p:nvPr/>
            </p:nvSpPr>
            <p:spPr bwMode="auto">
              <a:xfrm>
                <a:off x="4929" y="1502"/>
                <a:ext cx="0" cy="35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5" name="Group 114"/>
            <p:cNvGrpSpPr>
              <a:grpSpLocks noChangeAspect="1"/>
            </p:cNvGrpSpPr>
            <p:nvPr/>
          </p:nvGrpSpPr>
          <p:grpSpPr bwMode="auto">
            <a:xfrm>
              <a:off x="5568942" y="3540883"/>
              <a:ext cx="173038" cy="658812"/>
              <a:chOff x="4872" y="593"/>
              <a:chExt cx="58" cy="222"/>
            </a:xfrm>
          </p:grpSpPr>
          <p:sp>
            <p:nvSpPr>
              <p:cNvPr id="27" name="Freeform 115"/>
              <p:cNvSpPr>
                <a:spLocks noChangeAspect="1"/>
              </p:cNvSpPr>
              <p:nvPr/>
            </p:nvSpPr>
            <p:spPr bwMode="auto">
              <a:xfrm>
                <a:off x="4872" y="593"/>
                <a:ext cx="58" cy="160"/>
              </a:xfrm>
              <a:custGeom>
                <a:avLst/>
                <a:gdLst>
                  <a:gd name="T0" fmla="*/ 23 w 58"/>
                  <a:gd name="T1" fmla="*/ 16 h 160"/>
                  <a:gd name="T2" fmla="*/ 15 w 58"/>
                  <a:gd name="T3" fmla="*/ 24 h 160"/>
                  <a:gd name="T4" fmla="*/ 10 w 58"/>
                  <a:gd name="T5" fmla="*/ 35 h 160"/>
                  <a:gd name="T6" fmla="*/ 10 w 58"/>
                  <a:gd name="T7" fmla="*/ 44 h 160"/>
                  <a:gd name="T8" fmla="*/ 14 w 58"/>
                  <a:gd name="T9" fmla="*/ 53 h 160"/>
                  <a:gd name="T10" fmla="*/ 16 w 58"/>
                  <a:gd name="T11" fmla="*/ 58 h 160"/>
                  <a:gd name="T12" fmla="*/ 15 w 58"/>
                  <a:gd name="T13" fmla="*/ 71 h 160"/>
                  <a:gd name="T14" fmla="*/ 4 w 58"/>
                  <a:gd name="T15" fmla="*/ 90 h 160"/>
                  <a:gd name="T16" fmla="*/ 0 w 58"/>
                  <a:gd name="T17" fmla="*/ 103 h 160"/>
                  <a:gd name="T18" fmla="*/ 0 w 58"/>
                  <a:gd name="T19" fmla="*/ 112 h 160"/>
                  <a:gd name="T20" fmla="*/ 1 w 58"/>
                  <a:gd name="T21" fmla="*/ 124 h 160"/>
                  <a:gd name="T22" fmla="*/ 5 w 58"/>
                  <a:gd name="T23" fmla="*/ 131 h 160"/>
                  <a:gd name="T24" fmla="*/ 8 w 58"/>
                  <a:gd name="T25" fmla="*/ 141 h 160"/>
                  <a:gd name="T26" fmla="*/ 19 w 58"/>
                  <a:gd name="T27" fmla="*/ 153 h 160"/>
                  <a:gd name="T28" fmla="*/ 25 w 58"/>
                  <a:gd name="T29" fmla="*/ 159 h 160"/>
                  <a:gd name="T30" fmla="*/ 35 w 58"/>
                  <a:gd name="T31" fmla="*/ 155 h 160"/>
                  <a:gd name="T32" fmla="*/ 43 w 58"/>
                  <a:gd name="T33" fmla="*/ 149 h 160"/>
                  <a:gd name="T34" fmla="*/ 49 w 58"/>
                  <a:gd name="T35" fmla="*/ 136 h 160"/>
                  <a:gd name="T36" fmla="*/ 57 w 58"/>
                  <a:gd name="T37" fmla="*/ 119 h 160"/>
                  <a:gd name="T38" fmla="*/ 56 w 58"/>
                  <a:gd name="T39" fmla="*/ 114 h 160"/>
                  <a:gd name="T40" fmla="*/ 51 w 58"/>
                  <a:gd name="T41" fmla="*/ 106 h 160"/>
                  <a:gd name="T42" fmla="*/ 46 w 58"/>
                  <a:gd name="T43" fmla="*/ 100 h 160"/>
                  <a:gd name="T44" fmla="*/ 46 w 58"/>
                  <a:gd name="T45" fmla="*/ 95 h 160"/>
                  <a:gd name="T46" fmla="*/ 51 w 58"/>
                  <a:gd name="T47" fmla="*/ 90 h 160"/>
                  <a:gd name="T48" fmla="*/ 54 w 58"/>
                  <a:gd name="T49" fmla="*/ 77 h 160"/>
                  <a:gd name="T50" fmla="*/ 52 w 58"/>
                  <a:gd name="T51" fmla="*/ 59 h 160"/>
                  <a:gd name="T52" fmla="*/ 46 w 58"/>
                  <a:gd name="T53" fmla="*/ 49 h 160"/>
                  <a:gd name="T54" fmla="*/ 41 w 58"/>
                  <a:gd name="T55" fmla="*/ 42 h 160"/>
                  <a:gd name="T56" fmla="*/ 38 w 58"/>
                  <a:gd name="T57" fmla="*/ 32 h 160"/>
                  <a:gd name="T58" fmla="*/ 39 w 58"/>
                  <a:gd name="T59" fmla="*/ 18 h 160"/>
                  <a:gd name="T60" fmla="*/ 34 w 58"/>
                  <a:gd name="T61" fmla="*/ 6 h 160"/>
                  <a:gd name="T62" fmla="*/ 28 w 58"/>
                  <a:gd name="T63" fmla="*/ 0 h 160"/>
                  <a:gd name="T64" fmla="*/ 25 w 58"/>
                  <a:gd name="T65" fmla="*/ 8 h 160"/>
                  <a:gd name="T66" fmla="*/ 23 w 58"/>
                  <a:gd name="T6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8" h="160">
                    <a:moveTo>
                      <a:pt x="23" y="16"/>
                    </a:moveTo>
                    <a:lnTo>
                      <a:pt x="15" y="24"/>
                    </a:lnTo>
                    <a:lnTo>
                      <a:pt x="10" y="35"/>
                    </a:lnTo>
                    <a:lnTo>
                      <a:pt x="10" y="44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5" y="71"/>
                    </a:lnTo>
                    <a:lnTo>
                      <a:pt x="4" y="90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1" y="124"/>
                    </a:lnTo>
                    <a:lnTo>
                      <a:pt x="5" y="131"/>
                    </a:lnTo>
                    <a:lnTo>
                      <a:pt x="8" y="141"/>
                    </a:lnTo>
                    <a:lnTo>
                      <a:pt x="19" y="153"/>
                    </a:lnTo>
                    <a:lnTo>
                      <a:pt x="25" y="159"/>
                    </a:lnTo>
                    <a:lnTo>
                      <a:pt x="35" y="155"/>
                    </a:lnTo>
                    <a:lnTo>
                      <a:pt x="43" y="149"/>
                    </a:lnTo>
                    <a:lnTo>
                      <a:pt x="49" y="136"/>
                    </a:lnTo>
                    <a:lnTo>
                      <a:pt x="57" y="119"/>
                    </a:lnTo>
                    <a:lnTo>
                      <a:pt x="56" y="114"/>
                    </a:lnTo>
                    <a:lnTo>
                      <a:pt x="51" y="106"/>
                    </a:lnTo>
                    <a:lnTo>
                      <a:pt x="46" y="100"/>
                    </a:lnTo>
                    <a:lnTo>
                      <a:pt x="46" y="95"/>
                    </a:lnTo>
                    <a:lnTo>
                      <a:pt x="51" y="90"/>
                    </a:lnTo>
                    <a:lnTo>
                      <a:pt x="54" y="77"/>
                    </a:lnTo>
                    <a:lnTo>
                      <a:pt x="52" y="59"/>
                    </a:lnTo>
                    <a:lnTo>
                      <a:pt x="46" y="49"/>
                    </a:lnTo>
                    <a:lnTo>
                      <a:pt x="41" y="42"/>
                    </a:lnTo>
                    <a:lnTo>
                      <a:pt x="38" y="32"/>
                    </a:lnTo>
                    <a:lnTo>
                      <a:pt x="39" y="18"/>
                    </a:lnTo>
                    <a:lnTo>
                      <a:pt x="34" y="6"/>
                    </a:lnTo>
                    <a:lnTo>
                      <a:pt x="28" y="0"/>
                    </a:lnTo>
                    <a:lnTo>
                      <a:pt x="25" y="8"/>
                    </a:lnTo>
                    <a:lnTo>
                      <a:pt x="23" y="16"/>
                    </a:lnTo>
                  </a:path>
                </a:pathLst>
              </a:custGeom>
              <a:solidFill>
                <a:srgbClr val="99CC00"/>
              </a:solidFill>
              <a:ln w="635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Line 116"/>
              <p:cNvSpPr>
                <a:spLocks noChangeAspect="1" noChangeShapeType="1"/>
              </p:cNvSpPr>
              <p:nvPr/>
            </p:nvSpPr>
            <p:spPr bwMode="auto">
              <a:xfrm>
                <a:off x="4899" y="647"/>
                <a:ext cx="0" cy="168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Line 117"/>
              <p:cNvSpPr>
                <a:spLocks noChangeAspect="1" noChangeShapeType="1"/>
              </p:cNvSpPr>
              <p:nvPr/>
            </p:nvSpPr>
            <p:spPr bwMode="auto">
              <a:xfrm flipH="1">
                <a:off x="4895" y="685"/>
                <a:ext cx="19" cy="27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Line 118"/>
              <p:cNvSpPr>
                <a:spLocks noChangeAspect="1" noChangeShapeType="1"/>
              </p:cNvSpPr>
              <p:nvPr/>
            </p:nvSpPr>
            <p:spPr bwMode="auto">
              <a:xfrm>
                <a:off x="4890" y="714"/>
                <a:ext cx="5" cy="4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Line 119"/>
              <p:cNvSpPr>
                <a:spLocks noChangeAspect="1" noChangeShapeType="1"/>
              </p:cNvSpPr>
              <p:nvPr/>
            </p:nvSpPr>
            <p:spPr bwMode="auto">
              <a:xfrm>
                <a:off x="4894" y="673"/>
                <a:ext cx="1" cy="10"/>
              </a:xfrm>
              <a:prstGeom prst="line">
                <a:avLst/>
              </a:prstGeom>
              <a:noFill/>
              <a:ln w="63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600" b="40800"/>
            <a:stretch/>
          </p:blipFill>
          <p:spPr bwMode="auto">
            <a:xfrm>
              <a:off x="667050" y="3991956"/>
              <a:ext cx="733126" cy="217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Rectangle 86"/>
          <p:cNvSpPr/>
          <p:nvPr/>
        </p:nvSpPr>
        <p:spPr>
          <a:xfrm>
            <a:off x="948602" y="-7730773"/>
            <a:ext cx="75857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286000" y="-783062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Legislative Recommendations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Water Commission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Sustainability: Information, Education and Public Awareness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2018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547370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LWC_2019_Recs_November_with_Leg_Bill_Sustainablity_Info_Education_Awareness.docx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628900" algn="l"/>
                <a:tab pos="6306820" algn="l"/>
              </a:tabLst>
            </a:pP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85799" y="881418"/>
            <a:ext cx="6172809" cy="567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b="1" dirty="0" smtClean="0">
                <a:solidFill>
                  <a:schemeClr val="bg1"/>
                </a:solidFill>
              </a:rPr>
              <a:t>Issue</a:t>
            </a:r>
            <a:r>
              <a:rPr lang="en-US" sz="1200" b="1" dirty="0">
                <a:solidFill>
                  <a:schemeClr val="bg1"/>
                </a:solidFill>
              </a:rPr>
              <a:t>: </a:t>
            </a:r>
            <a:r>
              <a:rPr lang="en-US" sz="1200" b="1" dirty="0" smtClean="0">
                <a:solidFill>
                  <a:srgbClr val="FF0000"/>
                </a:solidFill>
              </a:rPr>
              <a:t>Enhanced information, education and management for sustainable water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b="1" dirty="0" smtClean="0">
                <a:solidFill>
                  <a:schemeClr val="bg1"/>
                </a:solidFill>
              </a:rPr>
              <a:t>Action</a:t>
            </a:r>
            <a:r>
              <a:rPr lang="en-US" sz="1200" b="1" dirty="0">
                <a:solidFill>
                  <a:schemeClr val="bg1"/>
                </a:solidFill>
              </a:rPr>
              <a:t>: </a:t>
            </a:r>
            <a:r>
              <a:rPr lang="en-US" sz="1200" b="1" dirty="0" smtClean="0">
                <a:solidFill>
                  <a:schemeClr val="bg1"/>
                </a:solidFill>
              </a:rPr>
              <a:t>Legislative Funding Recommendations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b="1" dirty="0" smtClean="0">
                <a:solidFill>
                  <a:schemeClr val="bg1"/>
                </a:solidFill>
              </a:rPr>
              <a:t>Budget </a:t>
            </a:r>
            <a:r>
              <a:rPr lang="en-US" sz="1200" b="1" dirty="0">
                <a:solidFill>
                  <a:schemeClr val="bg1"/>
                </a:solidFill>
              </a:rPr>
              <a:t>Impact: </a:t>
            </a:r>
            <a:r>
              <a:rPr lang="en-US" sz="1200" b="1" dirty="0" smtClean="0">
                <a:solidFill>
                  <a:schemeClr val="bg1"/>
                </a:solidFill>
              </a:rPr>
              <a:t>Significant impact (see below)</a:t>
            </a:r>
            <a:r>
              <a:rPr lang="en-US" sz="1200" b="1" dirty="0">
                <a:solidFill>
                  <a:schemeClr val="bg1"/>
                </a:solidFill>
              </a:rPr>
              <a:t> 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b="1" dirty="0" smtClean="0">
                <a:solidFill>
                  <a:schemeClr val="bg1"/>
                </a:solidFill>
              </a:rPr>
              <a:t>Justification</a:t>
            </a:r>
            <a:r>
              <a:rPr lang="en-US" sz="1200" b="1" dirty="0">
                <a:solidFill>
                  <a:schemeClr val="bg1"/>
                </a:solidFill>
              </a:rPr>
              <a:t>: 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Ensuring clean and sustainable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is fundamental to our future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collection and analysis need to be expanded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better use of existing information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planning should be better coordinated 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 education about water should be expanded and coordinated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is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multi-faceted and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strong support </a:t>
            </a:r>
            <a:endParaRPr lang="en-US" sz="12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 Specific recommendations: This is a complex topic involving several agencies. A bill is needed to incorporate the parts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Recommend: Full funding of Co.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Atlas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 (DNR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MGS: $2M/ yr)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Fund: 2-yr pilot water-balance analyses (one County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Atlas and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one1W/1Plan). Coordinate with WRAPs/GRAPS.  Enhance GW component of 1W/1P. Make use of the information we have. (agencies,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MGS, USGS,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watersheds)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(2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FTEs).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Fund: Accelerate the DNR’s GW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management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program. One new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area per biennium (DNR- Two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FTE’s )</a:t>
            </a:r>
            <a:endParaRPr lang="en-US" sz="12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Fund: Accelerate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Water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Education.. Pilot for Practitioners-- Coordinate training to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meet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local needs at the right times and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places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(Interagency: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$300,000 per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year: 2 years)</a:t>
            </a:r>
            <a:endParaRPr lang="en-US" sz="12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Recommend: Update statewide gw sensitivity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map. This topic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funded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in source-water recommendation (MGS)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Recommend: Freshwater’s bill to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identify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GW recharge that makes sense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(UM-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$350,0000 per biennium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Discussion and decision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Agencies involved  (DNR, MGS, USGS, UM, watershed districts )</a:t>
            </a:r>
            <a:endParaRPr lang="en-US" sz="12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501071" y="5054413"/>
            <a:ext cx="2451860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59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0188"/>
            <a:ext cx="8763000" cy="443198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4) Increase drinking water protection fee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321" y="921401"/>
            <a:ext cx="8305800" cy="22159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6" name="Picture 16" descr="wudodrinking"/>
          <p:cNvPicPr>
            <a:picLocks noChangeAspect="1" noChangeArrowheads="1"/>
          </p:cNvPicPr>
          <p:nvPr/>
        </p:nvPicPr>
        <p:blipFill>
          <a:blip r:embed="rId3" cstate="print"/>
          <a:srcRect b="12252"/>
          <a:stretch>
            <a:fillRect/>
          </a:stretch>
        </p:blipFill>
        <p:spPr bwMode="auto">
          <a:xfrm>
            <a:off x="7391400" y="4495800"/>
            <a:ext cx="1591168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685800" y="762000"/>
            <a:ext cx="7086600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Issue: Needed increase to MDH Service Connection Fee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Action</a:t>
            </a:r>
            <a:r>
              <a:rPr lang="en-US" sz="2000" b="1" dirty="0" smtClean="0">
                <a:solidFill>
                  <a:srgbClr val="FF0000"/>
                </a:solidFill>
              </a:rPr>
              <a:t>: Legislation-change statute</a:t>
            </a:r>
            <a:endParaRPr lang="en-US" sz="2000" b="1" dirty="0">
              <a:solidFill>
                <a:srgbClr val="FF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Budget Impact: </a:t>
            </a:r>
            <a:r>
              <a:rPr lang="en-US" sz="2000" b="1" dirty="0" smtClean="0">
                <a:solidFill>
                  <a:schemeClr val="bg1"/>
                </a:solidFill>
              </a:rPr>
              <a:t>NA</a:t>
            </a:r>
            <a:endParaRPr lang="en-US" sz="2000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Justification: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Fees 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ensure that water infrastructure is </a:t>
            </a:r>
            <a:r>
              <a:rPr lang="en-US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adequate/safe </a:t>
            </a:r>
            <a:endParaRPr lang="en-US" sz="2000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Fee structure has not been increased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Affects safety of public drinking water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000" b="1" spc="1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Allows </a:t>
            </a:r>
            <a:r>
              <a:rPr lang="en-US" sz="2000" b="1" spc="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b="1" spc="1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b="1" spc="-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spc="1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spc="-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2000" b="1" spc="-7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1" spc="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b="1" spc="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000" b="1" spc="2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ents</a:t>
            </a:r>
            <a:r>
              <a:rPr lang="en-US" sz="2000" b="1" spc="-9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b="1" spc="-5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1" spc="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n-US" sz="2000" b="1" spc="-25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2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anage</a:t>
            </a:r>
            <a:r>
              <a:rPr lang="en-US" sz="2000" b="1" spc="2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ent</a:t>
            </a:r>
            <a:r>
              <a:rPr lang="en-US" sz="2000" b="1" spc="-6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6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plans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FF0000"/>
                </a:solidFill>
              </a:rPr>
              <a:t>Specific </a:t>
            </a:r>
            <a:r>
              <a:rPr lang="en-US" sz="2000" b="1" dirty="0">
                <a:solidFill>
                  <a:srgbClr val="FF0000"/>
                </a:solidFill>
              </a:rPr>
              <a:t>recommendations: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Change Statute:  Annual fee change from $6.36 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 $9.72 for</a:t>
            </a:r>
            <a:r>
              <a:rPr lang="en-US" sz="2000" b="1" spc="-65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en-US" sz="2000" b="1" spc="-75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en-US" sz="2000" b="1" spc="-75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000" b="1" spc="-7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sz="2000" b="1" spc="-75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US" sz="2000" b="1" spc="-75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supplies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Discussion 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decision </a:t>
            </a:r>
            <a:endParaRPr lang="en-US" sz="20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Agencies involved (MDH)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26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-00134_MS_Qwest_template_Segoe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8D45093-9C65-46FB-9332-B88902DC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 (Blue with white cloud border design)</Template>
  <TotalTime>5213</TotalTime>
  <Words>1459</Words>
  <Application>Microsoft Office PowerPoint</Application>
  <PresentationFormat>On-screen Show (4:3)</PresentationFormat>
  <Paragraphs>534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Algerian</vt:lpstr>
      <vt:lpstr>Arial</vt:lpstr>
      <vt:lpstr>Calibri</vt:lpstr>
      <vt:lpstr>Courier New</vt:lpstr>
      <vt:lpstr>Old English Text MT</vt:lpstr>
      <vt:lpstr>Symbol</vt:lpstr>
      <vt:lpstr>Times New Roman</vt:lpstr>
      <vt:lpstr>Wingdings</vt:lpstr>
      <vt:lpstr>7-00134_MS_Qwest_template_Segoe</vt:lpstr>
      <vt:lpstr>White with Courier font for code slides</vt:lpstr>
      <vt:lpstr>PowerPoint Presentation</vt:lpstr>
      <vt:lpstr>PowerPoint Presentation</vt:lpstr>
      <vt:lpstr>Outstanding Service Award</vt:lpstr>
      <vt:lpstr>PowerPoint Presentation</vt:lpstr>
      <vt:lpstr>PowerPoint Presentation</vt:lpstr>
      <vt:lpstr>1) Expanded Source-Water Protection</vt:lpstr>
      <vt:lpstr>2) Reducing excess chloride in our waters</vt:lpstr>
      <vt:lpstr>3) Water Sustainability</vt:lpstr>
      <vt:lpstr>4) Increase drinking water protection fee </vt:lpstr>
      <vt:lpstr>5) Water Retention- Keeping Water on the Land</vt:lpstr>
      <vt:lpstr> 6) Inflow and Infiltration  </vt:lpstr>
      <vt:lpstr>7) Continuation of the Legislative Water Commission</vt:lpstr>
      <vt:lpstr>8) Healthy Soil/Healthy Water</vt:lpstr>
      <vt:lpstr>9) K-12 Water Education</vt:lpstr>
      <vt:lpstr>10) Preserving and Protecting Minnesota’s Lakes</vt:lpstr>
      <vt:lpstr>11) Peer Review of Wastewater Standards</vt:lpstr>
      <vt:lpstr>12) Water Infrastructure (waste, storm and drinking water)</vt:lpstr>
      <vt:lpstr>13) Statewide Water Policy: Planning for an Uncertain Future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Minnesota’s  Legislative Water Commission</dc:title>
  <dc:creator>Barb Huberty</dc:creator>
  <cp:keywords/>
  <cp:lastModifiedBy>Kasey Gerkovich</cp:lastModifiedBy>
  <cp:revision>624</cp:revision>
  <cp:lastPrinted>2018-12-06T16:37:48Z</cp:lastPrinted>
  <dcterms:created xsi:type="dcterms:W3CDTF">2015-03-10T18:36:30Z</dcterms:created>
  <dcterms:modified xsi:type="dcterms:W3CDTF">2018-12-07T21:37:02Z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TC102867179990</vt:lpwstr>
  </property>
</Properties>
</file>